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40" r:id="rId2"/>
    <p:sldMasterId id="2147483897" r:id="rId3"/>
    <p:sldMasterId id="2147483909" r:id="rId4"/>
    <p:sldMasterId id="2147483921" r:id="rId5"/>
    <p:sldMasterId id="2147483933" r:id="rId6"/>
    <p:sldMasterId id="2147483981" r:id="rId7"/>
    <p:sldMasterId id="2147483998" r:id="rId8"/>
    <p:sldMasterId id="2147484015" r:id="rId9"/>
    <p:sldMasterId id="2147484032" r:id="rId10"/>
    <p:sldMasterId id="2147484066" r:id="rId11"/>
    <p:sldMasterId id="2147484078" r:id="rId12"/>
    <p:sldMasterId id="2147484090" r:id="rId13"/>
    <p:sldMasterId id="2147484126" r:id="rId14"/>
  </p:sldMasterIdLst>
  <p:notesMasterIdLst>
    <p:notesMasterId r:id="rId51"/>
  </p:notesMasterIdLst>
  <p:sldIdLst>
    <p:sldId id="327" r:id="rId15"/>
    <p:sldId id="364" r:id="rId16"/>
    <p:sldId id="275" r:id="rId17"/>
    <p:sldId id="328" r:id="rId18"/>
    <p:sldId id="332" r:id="rId19"/>
    <p:sldId id="329" r:id="rId20"/>
    <p:sldId id="330" r:id="rId21"/>
    <p:sldId id="331" r:id="rId22"/>
    <p:sldId id="333" r:id="rId23"/>
    <p:sldId id="334" r:id="rId24"/>
    <p:sldId id="336" r:id="rId25"/>
    <p:sldId id="337" r:id="rId26"/>
    <p:sldId id="338" r:id="rId27"/>
    <p:sldId id="339" r:id="rId28"/>
    <p:sldId id="340" r:id="rId29"/>
    <p:sldId id="363" r:id="rId30"/>
    <p:sldId id="341" r:id="rId31"/>
    <p:sldId id="342" r:id="rId32"/>
    <p:sldId id="343" r:id="rId33"/>
    <p:sldId id="287" r:id="rId34"/>
    <p:sldId id="344" r:id="rId35"/>
    <p:sldId id="277" r:id="rId36"/>
    <p:sldId id="305" r:id="rId37"/>
    <p:sldId id="286" r:id="rId38"/>
    <p:sldId id="288" r:id="rId39"/>
    <p:sldId id="345" r:id="rId40"/>
    <p:sldId id="346" r:id="rId41"/>
    <p:sldId id="347" r:id="rId42"/>
    <p:sldId id="348" r:id="rId43"/>
    <p:sldId id="352" r:id="rId44"/>
    <p:sldId id="353" r:id="rId45"/>
    <p:sldId id="354" r:id="rId46"/>
    <p:sldId id="355" r:id="rId47"/>
    <p:sldId id="357" r:id="rId48"/>
    <p:sldId id="358" r:id="rId49"/>
    <p:sldId id="359" r:id="rId50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2" autoAdjust="0"/>
    <p:restoredTop sz="94683" autoAdjust="0"/>
  </p:normalViewPr>
  <p:slideViewPr>
    <p:cSldViewPr snapToGrid="0">
      <p:cViewPr varScale="1">
        <p:scale>
          <a:sx n="61" d="100"/>
          <a:sy n="61" d="100"/>
        </p:scale>
        <p:origin x="-84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&#1055;&#1040;&#1042;&#1051;&#1054;&#1042;&#1040;%20&#1048;.&#1042;.\&#1050;&#1085;&#1080;&#1075;&#1072;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&#1055;&#1040;&#1042;&#1051;&#1054;&#1042;&#1040;%20&#1048;.&#1042;.\&#1050;&#1085;&#1080;&#1075;&#1072;%20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&#1055;&#1040;&#1042;&#1051;&#1054;&#1042;&#1040;%20&#1048;.&#1042;.\&#1050;&#1085;&#1080;&#1075;&#1072;%20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 sz="2800" b="1" dirty="0">
              <a:solidFill>
                <a:schemeClr val="tx1"/>
              </a:solidFill>
            </a:endParaRPr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Лист1!$A$69:$A$72</c:f>
              <c:strCache>
                <c:ptCount val="4"/>
                <c:pt idx="0">
                  <c:v>15.03.02</c:v>
                </c:pt>
                <c:pt idx="1">
                  <c:v>15.03.04</c:v>
                </c:pt>
                <c:pt idx="2">
                  <c:v>19.03.02 (х)</c:v>
                </c:pt>
                <c:pt idx="3">
                  <c:v>19.03.02 (3)</c:v>
                </c:pt>
              </c:strCache>
            </c:strRef>
          </c:cat>
          <c:val>
            <c:numRef>
              <c:f>Лист1!$B$69:$B$72</c:f>
              <c:numCache>
                <c:formatCode>General</c:formatCode>
                <c:ptCount val="4"/>
                <c:pt idx="0">
                  <c:v>22</c:v>
                </c:pt>
                <c:pt idx="1">
                  <c:v>59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b="0" i="0" baseline="0" dirty="0">
                <a:solidFill>
                  <a:schemeClr val="tx1"/>
                </a:solidFill>
                <a:effectLst/>
              </a:rPr>
              <a:t>Занятость выпускников 2016 г.  </a:t>
            </a:r>
            <a:endParaRPr lang="ru-RU" sz="2800" dirty="0">
              <a:solidFill>
                <a:schemeClr val="tx1"/>
              </a:solidFill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b="0" i="0" baseline="0" dirty="0">
                <a:solidFill>
                  <a:schemeClr val="tx1"/>
                </a:solidFill>
                <a:effectLst/>
              </a:rPr>
              <a:t> (в % от общего числа; </a:t>
            </a:r>
            <a:r>
              <a:rPr lang="ru-RU" sz="2800" b="0" i="0" baseline="0" dirty="0" smtClean="0">
                <a:solidFill>
                  <a:schemeClr val="tx1"/>
                </a:solidFill>
                <a:effectLst/>
              </a:rPr>
              <a:t>15.03.04)</a:t>
            </a:r>
            <a:endParaRPr lang="ru-RU" sz="2800" dirty="0">
              <a:solidFill>
                <a:schemeClr val="tx1"/>
              </a:solidFill>
              <a:effectLst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Лист1!$A$124:$A$127</c:f>
              <c:strCache>
                <c:ptCount val="4"/>
                <c:pt idx="0">
                  <c:v>Работают по специальности</c:v>
                </c:pt>
                <c:pt idx="1">
                  <c:v>Военнослужащие</c:v>
                </c:pt>
                <c:pt idx="2">
                  <c:v>Госслужащие</c:v>
                </c:pt>
                <c:pt idx="3">
                  <c:v>Прочие</c:v>
                </c:pt>
              </c:strCache>
            </c:strRef>
          </c:cat>
          <c:val>
            <c:numRef>
              <c:f>Лист1!$B$124:$B$127</c:f>
              <c:numCache>
                <c:formatCode>General</c:formatCode>
                <c:ptCount val="4"/>
                <c:pt idx="0">
                  <c:v>62</c:v>
                </c:pt>
                <c:pt idx="1">
                  <c:v>6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</c:ser>
        <c:dLbls/>
        <c:gapWidth val="219"/>
        <c:overlap val="-27"/>
        <c:axId val="76260864"/>
        <c:axId val="76262400"/>
      </c:barChart>
      <c:catAx>
        <c:axId val="76260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262400"/>
        <c:crosses val="autoZero"/>
        <c:auto val="1"/>
        <c:lblAlgn val="ctr"/>
        <c:lblOffset val="100"/>
      </c:catAx>
      <c:valAx>
        <c:axId val="76262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2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tx1"/>
                </a:solidFill>
              </a:rPr>
              <a:t>Занятость выпускников</a:t>
            </a:r>
            <a:r>
              <a:rPr lang="ru-RU" sz="2800" baseline="0" dirty="0">
                <a:solidFill>
                  <a:schemeClr val="tx1"/>
                </a:solidFill>
              </a:rPr>
              <a:t> 2016 г.</a:t>
            </a:r>
            <a:r>
              <a:rPr lang="en-US" sz="2800" baseline="0" dirty="0">
                <a:solidFill>
                  <a:schemeClr val="tx1"/>
                </a:solidFill>
              </a:rPr>
              <a:t> </a:t>
            </a:r>
            <a:r>
              <a:rPr lang="ru-RU" sz="2800" baseline="0" dirty="0">
                <a:solidFill>
                  <a:schemeClr val="tx1"/>
                </a:solidFill>
              </a:rPr>
              <a:t> </a:t>
            </a:r>
          </a:p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baseline="0" dirty="0">
                <a:solidFill>
                  <a:schemeClr val="tx1"/>
                </a:solidFill>
              </a:rPr>
              <a:t> (в % от общего числа</a:t>
            </a:r>
            <a:r>
              <a:rPr lang="en-US" sz="2800" baseline="0" dirty="0">
                <a:solidFill>
                  <a:schemeClr val="tx1"/>
                </a:solidFill>
              </a:rPr>
              <a:t>; 15.03.02</a:t>
            </a:r>
            <a:r>
              <a:rPr lang="ru-RU" sz="2800" baseline="0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Лист1!$A$99:$A$102</c:f>
              <c:strCache>
                <c:ptCount val="4"/>
                <c:pt idx="0">
                  <c:v>Работают по специальности</c:v>
                </c:pt>
                <c:pt idx="1">
                  <c:v>Военнослужащие</c:v>
                </c:pt>
                <c:pt idx="2">
                  <c:v>Госслужащие</c:v>
                </c:pt>
                <c:pt idx="3">
                  <c:v>Прочие</c:v>
                </c:pt>
              </c:strCache>
            </c:strRef>
          </c:cat>
          <c:val>
            <c:numRef>
              <c:f>Лист1!$B$99:$B$102</c:f>
              <c:numCache>
                <c:formatCode>General</c:formatCode>
                <c:ptCount val="4"/>
                <c:pt idx="0">
                  <c:v>70</c:v>
                </c:pt>
                <c:pt idx="1">
                  <c:v>6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</c:ser>
        <c:dLbls/>
        <c:gapWidth val="219"/>
        <c:overlap val="-27"/>
        <c:axId val="76315648"/>
        <c:axId val="76337920"/>
      </c:barChart>
      <c:catAx>
        <c:axId val="76315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37920"/>
        <c:crosses val="autoZero"/>
        <c:auto val="1"/>
        <c:lblAlgn val="ctr"/>
        <c:lblOffset val="100"/>
      </c:catAx>
      <c:valAx>
        <c:axId val="76337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B9526-DF99-496E-ACF3-8B00E7A9C56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26F5B-4626-48B8-997F-727C60D87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41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26F5B-4626-48B8-997F-727C60D87D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69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26F5B-4626-48B8-997F-727C60D87D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0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C6CD-71F6-4157-8B2F-FF49F221A91C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91D0-EF0A-4F4C-AE3D-46C6FE9CA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9879-B30F-4913-A7DE-4D61F1588A96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BCCE-AC21-4376-92E2-E30C67316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1F9-0677-46A4-A24C-986E3CB551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069C-1353-4592-B3F1-C10E7D44C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12583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1934-7AE7-4473-9B2C-A82ED5888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1E44-5FC3-450E-B478-218FA872CB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73433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7598-D0DD-4F60-8DC7-80DF53FE5A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9580-9D77-44DB-91AE-ED3DCC4960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11031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99A7-F033-4D35-AD08-E45BC69311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1" y="4529139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E770-0DC2-49DC-81D0-4BD4CC19A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748482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FEB9-E529-4351-9B9F-E63EF7F618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04BA-BCD4-48FC-8B76-1D06FBFE3C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02391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AC3E-47EC-4B92-A6F8-FA5A27AE3A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19EBF-5263-475A-94E4-4A19127FA5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46445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4088-36E5-4526-AC85-CBD40B82A7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F5C1-5DCD-439F-BB3E-EBB9CCF74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291616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45D-1F35-4643-8F25-9798C54496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0015-CF88-4451-AFE4-99BAA3C38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49677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D3E5-010A-4448-8404-10DC147993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E83E-883A-4689-9303-2BD2CBE74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94039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8DCA-7A55-48C3-9013-E7193D0A2F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98C9-0AF6-4B06-82DA-5662B12EF3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8566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75DC-2FA1-4FFA-823D-DF6DB901AF7F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008C-E5E8-4C76-AD28-11BC53FBE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C34B-3EC8-4B87-866E-9E6F12D7C3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4DA7-F40A-4597-B5E4-90C1E9968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611333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D395-268D-4C34-8C7F-302F93E736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7E3F-CD18-45D2-AFC3-418CE193A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723067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0A5DE-C2E4-41FD-A986-4A25E6A28E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2595-18EE-4D6E-8392-7DA89D92BA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47905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E7CE-8C4C-4862-9693-A41DCD22C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F009-58E3-43B4-A7ED-84ABA181B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08017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A539-212A-4A35-8156-C23E85AD0F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F5E8-85AB-4F4F-BDF0-ED5B88051D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383825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A387-9EDC-4C34-8CA7-37AA78FC10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E82C-2B7D-4A4B-8DC0-D2303BAA0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9819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1F9-0677-46A4-A24C-986E3CB551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069C-1353-4592-B3F1-C10E7D44C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665973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1934-7AE7-4473-9B2C-A82ED5888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1E44-5FC3-450E-B478-218FA872CB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11525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7598-D0DD-4F60-8DC7-80DF53FE5A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9580-9D77-44DB-91AE-ED3DCC4960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50087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99A7-F033-4D35-AD08-E45BC69311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1" y="4529139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E770-0DC2-49DC-81D0-4BD4CC19A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1495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796EBB-73C9-448D-8A6B-42202A2DB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FEB9-E529-4351-9B9F-E63EF7F618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04BA-BCD4-48FC-8B76-1D06FBFE3C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46592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AC3E-47EC-4B92-A6F8-FA5A27AE3A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19EBF-5263-475A-94E4-4A19127FA5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94748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4088-36E5-4526-AC85-CBD40B82A7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F5C1-5DCD-439F-BB3E-EBB9CCF74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43744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45D-1F35-4643-8F25-9798C54496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0015-CF88-4451-AFE4-99BAA3C38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28917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D3E5-010A-4448-8404-10DC147993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E83E-883A-4689-9303-2BD2CBE74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62528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8DCA-7A55-48C3-9013-E7193D0A2F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98C9-0AF6-4B06-82DA-5662B12EF3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772348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C34B-3EC8-4B87-866E-9E6F12D7C3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4DA7-F40A-4597-B5E4-90C1E9968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480392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D395-268D-4C34-8C7F-302F93E736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7E3F-CD18-45D2-AFC3-418CE193A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755989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0A5DE-C2E4-41FD-A986-4A25E6A28E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2595-18EE-4D6E-8392-7DA89D92BA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892409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E7CE-8C4C-4862-9693-A41DCD22C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F009-58E3-43B4-A7ED-84ABA181B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2772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B3C91D-744C-4621-87F0-7B75E32861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A539-212A-4A35-8156-C23E85AD0F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F5E8-85AB-4F4F-BDF0-ED5B88051D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41682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A387-9EDC-4C34-8CA7-37AA78FC10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E82C-2B7D-4A4B-8DC0-D2303BAA0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23294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1F9-0677-46A4-A24C-986E3CB551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069C-1353-4592-B3F1-C10E7D44C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85685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1934-7AE7-4473-9B2C-A82ED5888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1E44-5FC3-450E-B478-218FA872CB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7461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7598-D0DD-4F60-8DC7-80DF53FE5A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9580-9D77-44DB-91AE-ED3DCC4960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282333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FE9B42-D41D-4218-A661-77FA7F0B1FB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022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B5E88-D3D2-479A-84E8-2B58362D55C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133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A45E7-6CF9-40F8-B923-30B327E2338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428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DED13-D054-4BF6-99A5-5B75190F7B9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7565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5FB83-8B75-4FA0-BC42-4FE5600434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13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46DE25-DD4C-44C0-BFB0-79DBAE7320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AE4B6-2159-4B3B-A4FF-993FCFB620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5556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D246-E7F6-40AE-8784-80F26FAAB8B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8551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99221-8622-49D3-9735-4D9558DD84C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549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8E39E-788F-4C46-B2F2-37FE2DB0AC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0073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7E132-4D39-429A-B540-27DE26E5C00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111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87FDC-0AF8-4814-BECA-1ED7DBF15B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7431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FE9B42-D41D-4218-A661-77FA7F0B1FB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1925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B5E88-D3D2-479A-84E8-2B58362D55C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032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A45E7-6CF9-40F8-B923-30B327E2338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0366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DED13-D054-4BF6-99A5-5B75190F7B9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40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4CDB02-4B74-4355-AA25-5E461005F1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5FB83-8B75-4FA0-BC42-4FE5600434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5725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AE4B6-2159-4B3B-A4FF-993FCFB620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8569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D246-E7F6-40AE-8784-80F26FAAB8B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1575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99221-8622-49D3-9735-4D9558DD84C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4873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8E39E-788F-4C46-B2F2-37FE2DB0AC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2098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7E132-4D39-429A-B540-27DE26E5C00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9022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87FDC-0AF8-4814-BECA-1ED7DBF15B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9416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FE9B42-D41D-4218-A661-77FA7F0B1FB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4931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B5E88-D3D2-479A-84E8-2B58362D55C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9020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A45E7-6CF9-40F8-B923-30B327E2338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75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67E2B-7F92-4B8D-83D5-B9A9252FFB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DED13-D054-4BF6-99A5-5B75190F7B9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3039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5FB83-8B75-4FA0-BC42-4FE5600434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683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AE4B6-2159-4B3B-A4FF-993FCFB620B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3771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D246-E7F6-40AE-8784-80F26FAAB8B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084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99221-8622-49D3-9735-4D9558DD84C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750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8E39E-788F-4C46-B2F2-37FE2DB0AC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8956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7E132-4D39-429A-B540-27DE26E5C00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3205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87FDC-0AF8-4814-BECA-1ED7DBF15B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5714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8AA1-7D52-48E6-A0DA-E89C2A2324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510B3-5B7C-4608-B3E7-FBD8EEDD8A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05574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F67C-50B2-463D-A6F7-7A335D5E59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C0220-139B-41B8-B939-86019B353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2393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EC3AE5-DBD9-4581-A818-6E08FD936E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8BB9-BF23-4436-8843-713DB7008D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0140C-26BE-4389-A871-FA5A64072F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783290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6006-0A17-40BD-B0C8-F1ABAE7A08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1897C-73F4-43AF-9097-2C58F291B3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76668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8D3A-8843-4F6F-A48D-C66F50BB45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8454-50C1-4EF4-B158-81E51AF665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561469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2675-2B21-423E-A77A-FB07674B00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7C4CD-2020-4B79-AC00-0DDDE9547F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609196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252A-9E8F-48F6-A8BC-62AE53D3F8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35E18-90B0-41EE-B142-310A696CEE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488058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E78A-E3D1-4DDC-B293-452A14F3B9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0150A-4DBF-4E27-9E1B-E088CE0A85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35682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BEFE-7332-4D81-82FC-97216CD4B7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1DC9B-275D-4D4E-AED9-FC34C9792C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183952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530A-4F17-4C88-8BDC-7991E52E34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6E1CD-F3E2-4C1D-B69B-55C53FBF33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267798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DCCD-3F16-429B-9BF9-0936CF034E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CD0A0-8C80-4631-8B8F-2678F544D9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1052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5759D6-4920-43D7-8A50-8F84B284E3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C3C218-4531-4585-874C-A84BBF51EC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F6EC-A705-443B-BC28-D9E3E0EE8E58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E9C4-8155-4D22-8376-894362BF5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8A8203-6F35-4CCD-9F35-EC76B82E2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486F17-8977-41BE-8A9E-EBB5674AA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5A1E72-BF16-4685-8E73-58C29F28A2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FDE92B-63B3-4218-AAC2-583C7CB805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FD68DE-8081-4F98-A5B3-D8F7518A4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2333A6-EF8C-45C8-A105-C888798DE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93F0C3-3F3C-4703-B91E-42B471BB7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239F-FB3C-4300-8224-7BC778090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D33A-86AD-4664-AE4F-938A74943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633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D696-8FBE-45FC-A137-9CCF1EBB8F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732E-5537-4750-B67A-7E24A1C53F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024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23F6-74A6-4485-9194-9BC07D98EA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83FD-BC9C-4F21-A82D-73F35BA459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41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68C0-DA6D-40F5-A3BF-3CCA7A0CFF62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BB4F-75BE-47EB-A043-FB68FD06A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0A2D-B712-402C-BBC2-3C4431250F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026C-C43B-4741-9B2C-747BF1941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85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1139-8D33-49A4-92CE-723F4C76C8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F0EB-066D-4044-8D29-B636AB39DF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084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AD08-37A8-4A23-97BD-9B3295600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36DF-66B2-475E-BC37-7C490FBDB3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114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6BF1-6DC0-44EF-BF63-D30FFC22D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174A-CFB6-4EEF-80DB-0CCA9E7226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402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D693-13B1-437E-8062-F0337324FF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1C31-BECB-473D-A8A2-B23B9249C4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273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0E0B-308F-4FD9-B484-7C349B4BA9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9C30C-782C-49E8-AE99-23ADEC6C57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590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70FD-E79B-4BA9-B82F-BAA62A93EE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621E1-DC52-4DCB-8460-71B2369975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48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42ED-69A2-4423-A6E3-2BD89C59AF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78E3-E069-4AEA-A2B5-E5598484BD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640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239F-FB3C-4300-8224-7BC778090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D33A-86AD-4664-AE4F-938A74943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870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D696-8FBE-45FC-A137-9CCF1EBB8F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732E-5537-4750-B67A-7E24A1C53F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4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C26B-9B39-4A64-842C-F4C10A514B4F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A1D0-5F16-4522-9633-8572CA707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23F6-74A6-4485-9194-9BC07D98EA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83FD-BC9C-4F21-A82D-73F35BA459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806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0A2D-B712-402C-BBC2-3C4431250F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026C-C43B-4741-9B2C-747BF1941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984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1139-8D33-49A4-92CE-723F4C76C8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F0EB-066D-4044-8D29-B636AB39DF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185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AD08-37A8-4A23-97BD-9B3295600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36DF-66B2-475E-BC37-7C490FBDB3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429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6BF1-6DC0-44EF-BF63-D30FFC22D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174A-CFB6-4EEF-80DB-0CCA9E7226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016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D693-13B1-437E-8062-F0337324FF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1C31-BECB-473D-A8A2-B23B9249C4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263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0E0B-308F-4FD9-B484-7C349B4BA9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9C30C-782C-49E8-AE99-23ADEC6C57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621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70FD-E79B-4BA9-B82F-BAA62A93EE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621E1-DC52-4DCB-8460-71B2369975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605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42ED-69A2-4423-A6E3-2BD89C59AF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78E3-E069-4AEA-A2B5-E5598484BD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019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239F-FB3C-4300-8224-7BC778090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D33A-86AD-4664-AE4F-938A74943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0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A385-E62C-4098-B463-B331E3F42270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959E-CCC8-42C2-9B32-C3B29ECC1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D696-8FBE-45FC-A137-9CCF1EBB8F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732E-5537-4750-B67A-7E24A1C53F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069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23F6-74A6-4485-9194-9BC07D98EA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83FD-BC9C-4F21-A82D-73F35BA459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334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0A2D-B712-402C-BBC2-3C4431250F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026C-C43B-4741-9B2C-747BF1941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905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1139-8D33-49A4-92CE-723F4C76C8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F0EB-066D-4044-8D29-B636AB39DF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8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AD08-37A8-4A23-97BD-9B3295600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36DF-66B2-475E-BC37-7C490FBDB3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50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6BF1-6DC0-44EF-BF63-D30FFC22D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174A-CFB6-4EEF-80DB-0CCA9E7226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524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D693-13B1-437E-8062-F0337324FF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1C31-BECB-473D-A8A2-B23B9249C4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707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0E0B-308F-4FD9-B484-7C349B4BA9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9C30C-782C-49E8-AE99-23ADEC6C57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41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70FD-E79B-4BA9-B82F-BAA62A93EE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621E1-DC52-4DCB-8460-71B2369975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143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42ED-69A2-4423-A6E3-2BD89C59AF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78E3-E069-4AEA-A2B5-E5598484BD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06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A4F6-548D-43A1-8C58-DA735FE4045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A4C0-2AAB-4F81-93BC-03F0FF96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239F-FB3C-4300-8224-7BC778090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D33A-86AD-4664-AE4F-938A74943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5172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D696-8FBE-45FC-A137-9CCF1EBB8F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732E-5537-4750-B67A-7E24A1C53F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9696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23F6-74A6-4485-9194-9BC07D98EA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83FD-BC9C-4F21-A82D-73F35BA459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2997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0A2D-B712-402C-BBC2-3C4431250F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026C-C43B-4741-9B2C-747BF1941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364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1139-8D33-49A4-92CE-723F4C76C8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F0EB-066D-4044-8D29-B636AB39DF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127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AD08-37A8-4A23-97BD-9B3295600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36DF-66B2-475E-BC37-7C490FBDB3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449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6BF1-6DC0-44EF-BF63-D30FFC22D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174A-CFB6-4EEF-80DB-0CCA9E7226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5076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D693-13B1-437E-8062-F0337324FF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1C31-BECB-473D-A8A2-B23B9249C4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2093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0E0B-308F-4FD9-B484-7C349B4BA9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9C30C-782C-49E8-AE99-23ADEC6C57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533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70FD-E79B-4BA9-B82F-BAA62A93EE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621E1-DC52-4DCB-8460-71B2369975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99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04BF-FB3F-4D34-9018-2B0CB924FA6B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6FDF-B166-4A10-AE60-168123F20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42ED-69A2-4423-A6E3-2BD89C59AF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78E3-E069-4AEA-A2B5-E5598484BD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031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99A7-F033-4D35-AD08-E45BC69311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1" y="4529139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E770-0DC2-49DC-81D0-4BD4CC19A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42616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FEB9-E529-4351-9B9F-E63EF7F618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04BA-BCD4-48FC-8B76-1D06FBFE3C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741094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AC3E-47EC-4B92-A6F8-FA5A27AE3A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19EBF-5263-475A-94E4-4A19127FA5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719130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4088-36E5-4526-AC85-CBD40B82A7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F5C1-5DCD-439F-BB3E-EBB9CCF74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51252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45D-1F35-4643-8F25-9798C54496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0015-CF88-4451-AFE4-99BAA3C38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7635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D3E5-010A-4448-8404-10DC147993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E83E-883A-4689-9303-2BD2CBE74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2368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8DCA-7A55-48C3-9013-E7193D0A2F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98C9-0AF6-4B06-82DA-5662B12EF3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1104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C34B-3EC8-4B87-866E-9E6F12D7C3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4DA7-F40A-4597-B5E4-90C1E9968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29684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D395-268D-4C34-8C7F-302F93E736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7E3F-CD18-45D2-AFC3-418CE193A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547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D421-4FA8-43B2-93DA-6EA89054075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801F-2073-4206-A664-17174ED4D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0A5DE-C2E4-41FD-A986-4A25E6A28E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2595-18EE-4D6E-8392-7DA89D92BA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050629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E7CE-8C4C-4862-9693-A41DCD22C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F009-58E3-43B4-A7ED-84ABA181B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51602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A539-212A-4A35-8156-C23E85AD0F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F5E8-85AB-4F4F-BDF0-ED5B88051D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54367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A387-9EDC-4C34-8CA7-37AA78FC10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E82C-2B7D-4A4B-8DC0-D2303BAA0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515569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1F9-0677-46A4-A24C-986E3CB551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069C-1353-4592-B3F1-C10E7D44C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9163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1934-7AE7-4473-9B2C-A82ED5888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1E44-5FC3-450E-B478-218FA872CB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699327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7598-D0DD-4F60-8DC7-80DF53FE5A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9580-9D77-44DB-91AE-ED3DCC4960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0319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99A7-F033-4D35-AD08-E45BC69311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1" y="4529139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E770-0DC2-49DC-81D0-4BD4CC19A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943645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FEB9-E529-4351-9B9F-E63EF7F618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04BA-BCD4-48FC-8B76-1D06FBFE3C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021101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AC3E-47EC-4B92-A6F8-FA5A27AE3A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19EBF-5263-475A-94E4-4A19127FA5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0857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EE2E-36AF-41F0-AE86-2B2BE5D16FF4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DCB8-E7F2-4DB2-987D-592747B2B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4088-36E5-4526-AC85-CBD40B82A7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F5C1-5DCD-439F-BB3E-EBB9CCF74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35749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45D-1F35-4643-8F25-9798C54496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0015-CF88-4451-AFE4-99BAA3C38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210689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D3E5-010A-4448-8404-10DC147993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E83E-883A-4689-9303-2BD2CBE74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86968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8DCA-7A55-48C3-9013-E7193D0A2F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98C9-0AF6-4B06-82DA-5662B12EF3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316276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C34B-3EC8-4B87-866E-9E6F12D7C3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4DA7-F40A-4597-B5E4-90C1E9968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771298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D395-268D-4C34-8C7F-302F93E736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7E3F-CD18-45D2-AFC3-418CE193A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78717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0A5DE-C2E4-41FD-A986-4A25E6A28E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2595-18EE-4D6E-8392-7DA89D92BA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424592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E7CE-8C4C-4862-9693-A41DCD22C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F009-58E3-43B4-A7ED-84ABA181B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713340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A539-212A-4A35-8156-C23E85AD0F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F5E8-85AB-4F4F-BDF0-ED5B88051D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39462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A387-9EDC-4C34-8CA7-37AA78FC10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E82C-2B7D-4A4B-8DC0-D2303BAA0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646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683137-401D-4757-88D5-4CDF8D0C81D0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1457FFA-E395-47EF-908D-F7366CB9C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8" r:id="rId7"/>
    <p:sldLayoutId id="2147483864" r:id="rId8"/>
    <p:sldLayoutId id="2147483869" r:id="rId9"/>
    <p:sldLayoutId id="2147483865" r:id="rId10"/>
    <p:sldLayoutId id="214748386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rgbClr val="6F664C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ern="1200">
          <a:solidFill>
            <a:srgbClr val="6F664C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6F664C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6F664C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6F66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1"/>
            <a:ext cx="26416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7518" y="0"/>
            <a:ext cx="2603500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1" y="6135689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CBF99339-076F-4AC2-8B0A-1BECA7854365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9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hangingPunct="0">
              <a:defRPr/>
            </a:pPr>
            <a:fld id="{BD83320B-B98E-42BD-BFB5-90D2E19B50EA}" type="slidenum">
              <a:rPr lang="ru-RU" altLang="ru-RU"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70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B3E1E50-1595-4D37-913D-3F618679380F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3384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B3E1E50-1595-4D37-913D-3F618679380F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1243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B3E1E50-1595-4D37-913D-3F618679380F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3729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F7D96B-5C76-40A2-8D7C-3FC7A032AE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09DFEA8-3E93-4BBE-9DCB-AE5F075C1268}" type="slidenum">
              <a:rPr lang="ru-RU" altLang="ru-RU" smtClean="0">
                <a:cs typeface="Arial" panose="020B0604020202020204" pitchFamily="34" charset="0"/>
              </a:rPr>
              <a:pPr/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5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3334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5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6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7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8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9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0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1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2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3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4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5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3322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3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4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5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6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7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8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9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0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1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2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3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17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8BF41A-2A91-4315-BC41-DBA3F5154F9C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7782342-5D56-4229-BE1A-C20338B88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D6C46-F2E8-4E1B-BCCB-E5BF05FBDB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5B5B-C171-43B3-A755-F3369E902F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6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D6C46-F2E8-4E1B-BCCB-E5BF05FBDB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5B5B-C171-43B3-A755-F3369E902F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97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D6C46-F2E8-4E1B-BCCB-E5BF05FBDB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5B5B-C171-43B3-A755-F3369E902F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5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D6C46-F2E8-4E1B-BCCB-E5BF05FBDB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5B5B-C171-43B3-A755-F3369E902F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87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1"/>
            <a:ext cx="26416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7518" y="0"/>
            <a:ext cx="2603500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1" y="6135689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CBF99339-076F-4AC2-8B0A-1BECA7854365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9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hangingPunct="0">
              <a:defRPr/>
            </a:pPr>
            <a:fld id="{BD83320B-B98E-42BD-BFB5-90D2E19B50EA}" type="slidenum">
              <a:rPr lang="ru-RU" altLang="ru-RU"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50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1"/>
            <a:ext cx="26416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7518" y="0"/>
            <a:ext cx="2603500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1" y="6135689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CBF99339-076F-4AC2-8B0A-1BECA7854365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9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hangingPunct="0">
              <a:defRPr/>
            </a:pPr>
            <a:fld id="{BD83320B-B98E-42BD-BFB5-90D2E19B50EA}" type="slidenum">
              <a:rPr lang="ru-RU" altLang="ru-RU"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78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1"/>
            <a:ext cx="26416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7518" y="0"/>
            <a:ext cx="2603500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1" y="6135689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CBF99339-076F-4AC2-8B0A-1BECA7854365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09.11.2017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9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hangingPunct="0">
              <a:defRPr/>
            </a:pPr>
            <a:fld id="{BD83320B-B98E-42BD-BFB5-90D2E19B50EA}" type="slidenum">
              <a:rPr lang="ru-RU" altLang="ru-RU"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00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rostov-na-donu.gorodrabot.ru/?main_ind=17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ostov-na-donu.gorodrabot.ru/vacancy/77807464/administrator_kafe_tehnolog_rostovnadonu" TargetMode="External"/><Relationship Id="rId5" Type="http://schemas.openxmlformats.org/officeDocument/2006/relationships/hyperlink" Target="http://rostov-na-donu.gorodrabot.ru/?main_ind=21&amp;ind=474" TargetMode="External"/><Relationship Id="rId4" Type="http://schemas.openxmlformats.org/officeDocument/2006/relationships/hyperlink" Target="http://rostov-na-donu.gorodrabot.ru/?main_ind=17&amp;ind=38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ost.npi-tu.ru/index.php?id=69" TargetMode="External"/><Relationship Id="rId13" Type="http://schemas.openxmlformats.org/officeDocument/2006/relationships/hyperlink" Target="http://b2bmaster.ru/pelmen/otkrytie-pelmennogo-tseha-poshagovaya-instruktsiya/" TargetMode="External"/><Relationship Id="rId18" Type="http://schemas.openxmlformats.org/officeDocument/2006/relationships/hyperlink" Target="http://b2bmaster.ru/coffeynay/kak-otkryt-tochku-kofe-s-soboj/" TargetMode="External"/><Relationship Id="rId26" Type="http://schemas.openxmlformats.org/officeDocument/2006/relationships/hyperlink" Target="http://b2bmaster.ru/fastfood/kak-otkryt-tochku-fast-fuda/" TargetMode="External"/><Relationship Id="rId3" Type="http://schemas.openxmlformats.org/officeDocument/2006/relationships/hyperlink" Target="http://ost.npi-tu.ru/index.php?id=5" TargetMode="External"/><Relationship Id="rId21" Type="http://schemas.openxmlformats.org/officeDocument/2006/relationships/hyperlink" Target="http://b2bmaster.ru/sushibar/kak-otkryt-sushi-bar/" TargetMode="External"/><Relationship Id="rId34" Type="http://schemas.openxmlformats.org/officeDocument/2006/relationships/hyperlink" Target="http://b2bmaster.ru/zoomagazin/kak-otkryt-zoomagazin/" TargetMode="External"/><Relationship Id="rId7" Type="http://schemas.openxmlformats.org/officeDocument/2006/relationships/hyperlink" Target="http://ost.npi-tu.ru/index.php?id=51" TargetMode="External"/><Relationship Id="rId12" Type="http://schemas.openxmlformats.org/officeDocument/2006/relationships/hyperlink" Target="http://b2bmaster.ru/pizza/kak-otkryt-pitstseriyu-s-nulya/" TargetMode="External"/><Relationship Id="rId17" Type="http://schemas.openxmlformats.org/officeDocument/2006/relationships/hyperlink" Target="http://b2bmaster.ru/bar/kak-otkryt-bar/" TargetMode="External"/><Relationship Id="rId25" Type="http://schemas.openxmlformats.org/officeDocument/2006/relationships/hyperlink" Target="http://b2bmaster.ru/pivo/kak-otkryt-pivovarnyu/" TargetMode="External"/><Relationship Id="rId33" Type="http://schemas.openxmlformats.org/officeDocument/2006/relationships/hyperlink" Target="http://b2bmaster.ru/kliningovaya-kompaniya/kak-otkryt-kliningovuyu-kompaniyu/" TargetMode="External"/><Relationship Id="rId2" Type="http://schemas.openxmlformats.org/officeDocument/2006/relationships/image" Target="../media/image24.png"/><Relationship Id="rId16" Type="http://schemas.openxmlformats.org/officeDocument/2006/relationships/hyperlink" Target="http://b2bmaster.ru/konditerskay/kak-otkryt-konditerskuyu/" TargetMode="External"/><Relationship Id="rId20" Type="http://schemas.openxmlformats.org/officeDocument/2006/relationships/hyperlink" Target="http://b2bmaster.ru/pekarny/kak-otkryt-mini-pekarnyu-konditerskuyu/" TargetMode="External"/><Relationship Id="rId29" Type="http://schemas.openxmlformats.org/officeDocument/2006/relationships/hyperlink" Target="http://b2bmaster.ru/dostavka/kak-otkryt-dostavku-ed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st.npi-tu.ru/index.php?id=7" TargetMode="External"/><Relationship Id="rId11" Type="http://schemas.openxmlformats.org/officeDocument/2006/relationships/hyperlink" Target="http://b2bmaster.ru/restoran/kak-otkryt-restoran-s-nulya/" TargetMode="External"/><Relationship Id="rId24" Type="http://schemas.openxmlformats.org/officeDocument/2006/relationships/hyperlink" Target="http://b2bmaster.ru/magazine/kak-otkryt-produktovyj-magazin-s-nulya/" TargetMode="External"/><Relationship Id="rId32" Type="http://schemas.openxmlformats.org/officeDocument/2006/relationships/hyperlink" Target="http://b2bmaster.ru/ohrana/kak-otkryt-ohrannoe-agentstvo/" TargetMode="External"/><Relationship Id="rId5" Type="http://schemas.openxmlformats.org/officeDocument/2006/relationships/hyperlink" Target="http://ost.npi-tu.ru/index.php?id=38" TargetMode="External"/><Relationship Id="rId15" Type="http://schemas.openxmlformats.org/officeDocument/2006/relationships/hyperlink" Target="http://b2bmaster.ru/stolovay/kak-otkryt-stolovuyu/" TargetMode="External"/><Relationship Id="rId23" Type="http://schemas.openxmlformats.org/officeDocument/2006/relationships/hyperlink" Target="http://b2bmaster.ru/zakusochnay/kak-otkryt-zakusochnuyu/" TargetMode="External"/><Relationship Id="rId28" Type="http://schemas.openxmlformats.org/officeDocument/2006/relationships/hyperlink" Target="http://b2bmaster.ru/shashlik/kak-otkryt-shashlychnuyu/" TargetMode="External"/><Relationship Id="rId36" Type="http://schemas.openxmlformats.org/officeDocument/2006/relationships/hyperlink" Target="http://b2bmaster.ru/obshepit/" TargetMode="External"/><Relationship Id="rId10" Type="http://schemas.openxmlformats.org/officeDocument/2006/relationships/hyperlink" Target="http://b2bmaster.ru/cafe/kak-otkryt-kafe-s-chego-nachat/" TargetMode="External"/><Relationship Id="rId19" Type="http://schemas.openxmlformats.org/officeDocument/2006/relationships/hyperlink" Target="http://b2bmaster.ru/blin/kak-otkryt-blinnuyu/" TargetMode="External"/><Relationship Id="rId31" Type="http://schemas.openxmlformats.org/officeDocument/2006/relationships/hyperlink" Target="http://b2bmaster.ru/prachechnaya/kak-otkryt-prachechnuyu/" TargetMode="External"/><Relationship Id="rId4" Type="http://schemas.openxmlformats.org/officeDocument/2006/relationships/hyperlink" Target="http://uvrab.npi-tu.ru/index.php?id=24" TargetMode="External"/><Relationship Id="rId9" Type="http://schemas.openxmlformats.org/officeDocument/2006/relationships/hyperlink" Target="http://ost.npi-tu.ru/index.php?id=24" TargetMode="External"/><Relationship Id="rId14" Type="http://schemas.openxmlformats.org/officeDocument/2006/relationships/hyperlink" Target="http://b2bmaster.ru/sushi/kak-otkryt-dostavku-sushi/" TargetMode="External"/><Relationship Id="rId22" Type="http://schemas.openxmlformats.org/officeDocument/2006/relationships/hyperlink" Target="http://b2bmaster.ru/cheburechny/kak-otkryt-cheburechnuyu/" TargetMode="External"/><Relationship Id="rId27" Type="http://schemas.openxmlformats.org/officeDocument/2006/relationships/hyperlink" Target="http://b2bmaster.ru/kalyn/kak-otkryt-kalyannuyu/" TargetMode="External"/><Relationship Id="rId30" Type="http://schemas.openxmlformats.org/officeDocument/2006/relationships/hyperlink" Target="http://b2bmaster.ru/gostinica/kak-otkryt-gostinitsu/" TargetMode="External"/><Relationship Id="rId35" Type="http://schemas.openxmlformats.org/officeDocument/2006/relationships/hyperlink" Target="http://b2bmaster.ru/kak-otkry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3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Microsoft_Office_Excel6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6.xml"/><Relationship Id="rId1" Type="http://schemas.openxmlformats.org/officeDocument/2006/relationships/vmlDrawing" Target="../drawings/vmlDrawing5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cityreporter.ru/wp-content/uploads/2016/09/DSC_2296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896" y="1931451"/>
            <a:ext cx="82553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100" dirty="0" smtClean="0">
                <a:solidFill>
                  <a:srgbClr val="4D46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j-ea"/>
                <a:cs typeface="+mj-cs"/>
              </a:rPr>
              <a:t>Итоги </a:t>
            </a:r>
            <a:r>
              <a:rPr lang="ru-RU" sz="3600" b="1" spc="-100" dirty="0">
                <a:solidFill>
                  <a:srgbClr val="4D46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j-ea"/>
                <a:cs typeface="+mj-cs"/>
              </a:rPr>
              <a:t>мониторинга трудоустройства : </a:t>
            </a:r>
            <a:br>
              <a:rPr lang="ru-RU" sz="3600" b="1" spc="-100" dirty="0">
                <a:solidFill>
                  <a:srgbClr val="4D46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j-ea"/>
                <a:cs typeface="+mj-cs"/>
              </a:rPr>
            </a:br>
            <a:r>
              <a:rPr lang="ru-RU" sz="3600" b="1" spc="-100" dirty="0">
                <a:solidFill>
                  <a:srgbClr val="4D46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j-ea"/>
                <a:cs typeface="+mj-cs"/>
              </a:rPr>
              <a:t>выпуск  2016 </a:t>
            </a:r>
            <a:r>
              <a:rPr lang="ru-RU" sz="3600" b="1" spc="-100" dirty="0" smtClean="0">
                <a:solidFill>
                  <a:srgbClr val="4D46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j-ea"/>
                <a:cs typeface="+mj-cs"/>
              </a:rPr>
              <a:t>год</a:t>
            </a:r>
          </a:p>
          <a:p>
            <a:endParaRPr lang="ru-RU" sz="3600" b="1" spc="-100" dirty="0">
              <a:solidFill>
                <a:srgbClr val="4D463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/>
              <a:ea typeface="+mj-ea"/>
              <a:cs typeface="+mj-cs"/>
            </a:endParaRPr>
          </a:p>
          <a:p>
            <a:endParaRPr lang="ru-RU" sz="3600" b="1" spc="-100" dirty="0" smtClean="0">
              <a:solidFill>
                <a:srgbClr val="4D463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/>
              <a:ea typeface="+mj-ea"/>
              <a:cs typeface="+mj-cs"/>
            </a:endParaRPr>
          </a:p>
          <a:p>
            <a:endParaRPr lang="ru-RU" sz="3600" b="1" spc="-100" dirty="0">
              <a:solidFill>
                <a:srgbClr val="4D463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/>
              <a:ea typeface="+mj-ea"/>
              <a:cs typeface="+mj-cs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2012" y="3131780"/>
            <a:ext cx="53276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993" y="85381"/>
            <a:ext cx="914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5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0" y="163513"/>
            <a:ext cx="94408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B0F0"/>
                </a:solidFill>
                <a:latin typeface="Corbel" pitchFamily="34" charset="0"/>
              </a:rPr>
              <a:t>                          Знакомство с организацией и технологией  </a:t>
            </a:r>
          </a:p>
          <a:p>
            <a:r>
              <a:rPr lang="ru-RU" sz="2800" dirty="0">
                <a:solidFill>
                  <a:srgbClr val="00B0F0"/>
                </a:solidFill>
                <a:latin typeface="Corbel" pitchFamily="34" charset="0"/>
              </a:rPr>
              <a:t>                                    производственного процесса </a:t>
            </a:r>
          </a:p>
          <a:p>
            <a:r>
              <a:rPr lang="ru-RU" sz="2800" dirty="0">
                <a:solidFill>
                  <a:srgbClr val="00B0F0"/>
                </a:solidFill>
                <a:latin typeface="Corbel" pitchFamily="34" charset="0"/>
              </a:rPr>
              <a:t>(организации сетевого взаимодействия, </a:t>
            </a:r>
            <a:r>
              <a:rPr lang="ru-RU" sz="2800" dirty="0" smtClean="0">
                <a:solidFill>
                  <a:srgbClr val="00B0F0"/>
                </a:solidFill>
                <a:latin typeface="Corbel" pitchFamily="34" charset="0"/>
              </a:rPr>
              <a:t>базовые кафедры)</a:t>
            </a:r>
            <a:endParaRPr lang="ru-RU" sz="2800" dirty="0">
              <a:solidFill>
                <a:srgbClr val="00B0F0"/>
              </a:solidFill>
              <a:latin typeface="Corbel" pitchFamily="34" charset="0"/>
            </a:endParaRPr>
          </a:p>
        </p:txBody>
      </p:sp>
      <p:pic>
        <p:nvPicPr>
          <p:cNvPr id="61442" name="Picture 7" descr="сессия 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1935163"/>
            <a:ext cx="3044825" cy="22764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3" name="Picture 9" descr="сессия 2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4344988"/>
            <a:ext cx="3044825" cy="2387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4" name="Picture 8" descr="сессия 2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7425" y="1966913"/>
            <a:ext cx="2949575" cy="22129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48789" y="1547813"/>
            <a:ext cx="4443211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00" b="1" dirty="0">
                <a:solidFill>
                  <a:srgbClr val="8E4221"/>
                </a:solidFill>
                <a:latin typeface="Calibri" pitchFamily="34" charset="0"/>
              </a:rPr>
              <a:t>ООО «Ростовский комбинат </a:t>
            </a:r>
          </a:p>
          <a:p>
            <a:pPr lvl="0" algn="ctr">
              <a:lnSpc>
                <a:spcPct val="115000"/>
              </a:lnSpc>
            </a:pPr>
            <a:r>
              <a:rPr lang="ru-RU" sz="1600" b="1" dirty="0">
                <a:solidFill>
                  <a:srgbClr val="8E4221"/>
                </a:solidFill>
                <a:latin typeface="Calibri" pitchFamily="34" charset="0"/>
              </a:rPr>
              <a:t>шампанских вин»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lvl="0" algn="ctr">
              <a:lnSpc>
                <a:spcPct val="115000"/>
              </a:lnSpc>
            </a:pPr>
            <a:r>
              <a:rPr lang="ru-RU" sz="1600" b="1" dirty="0">
                <a:solidFill>
                  <a:srgbClr val="8E4221"/>
                </a:solidFill>
                <a:latin typeface="Calibri" pitchFamily="34" charset="0"/>
              </a:rPr>
              <a:t>(базовая кафедра)</a:t>
            </a: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проведение занятий</a:t>
            </a: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организация практик</a:t>
            </a: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трудоустройство</a:t>
            </a: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научно-исследовательская, внедренческая деятельность </a:t>
            </a:r>
            <a:r>
              <a:rPr lang="ru-RU" b="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0789" y="55387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Приобретение навыков , участие в деятельности МИП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Малое инновационное предприятие (МИП)</a:t>
            </a:r>
            <a:b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«Венчурные технологии»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6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54" y="1392978"/>
            <a:ext cx="2946400" cy="2300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база вакансий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69215" y="4305301"/>
          <a:ext cx="4951524" cy="2398269"/>
        </p:xfrm>
        <a:graphic>
          <a:graphicData uri="http://schemas.openxmlformats.org/drawingml/2006/table">
            <a:tbl>
              <a:tblPr firstRow="1" firstCol="1" bandRow="1"/>
              <a:tblGrid>
                <a:gridCol w="644730"/>
                <a:gridCol w="430679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75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Зарплата: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solidFill>
                            <a:srgbClr val="444444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от</a:t>
                      </a:r>
                      <a:r>
                        <a:rPr lang="ru-RU" sz="1350">
                          <a:solidFill>
                            <a:srgbClr val="444444"/>
                          </a:solidFill>
                          <a:effectLst/>
                          <a:latin typeface="Roboto-Bold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35 000 </a:t>
                      </a:r>
                      <a:r>
                        <a:rPr lang="ru-RU" sz="1000">
                          <a:solidFill>
                            <a:srgbClr val="444444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</a:t>
                      </a:r>
                      <a:r>
                        <a:rPr lang="ru-RU" sz="1350">
                          <a:solidFill>
                            <a:srgbClr val="444444"/>
                          </a:solidFill>
                          <a:effectLst/>
                          <a:latin typeface="Roboto-Bold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50 000</a:t>
                      </a:r>
                      <a:r>
                        <a:rPr lang="ru-RU" sz="135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350">
                          <a:solidFill>
                            <a:srgbClr val="444444"/>
                          </a:solidFill>
                          <a:effectLst/>
                          <a:latin typeface="Roboto-Bold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Город: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Ростов-на-Дону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Опыт: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от 1 года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Занятость: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Полная занятость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Индустрия: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·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ru-RU" sz="1000" u="none" strike="noStrike" dirty="0">
                          <a:solidFill>
                            <a:srgbClr val="3498DB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3"/>
                        </a:rPr>
                        <a:t>Производство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/ </a:t>
                      </a:r>
                      <a:r>
                        <a:rPr lang="ru-RU" sz="1000" u="none" strike="noStrike" dirty="0">
                          <a:solidFill>
                            <a:srgbClr val="3498DB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4"/>
                        </a:rPr>
                        <a:t>Технолог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·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/ </a:t>
                      </a:r>
                      <a:r>
                        <a:rPr lang="ru-RU" sz="1000" u="none" strike="noStrike" dirty="0">
                          <a:solidFill>
                            <a:srgbClr val="3498DB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5"/>
                        </a:rPr>
                        <a:t>Управление ресторанами, Барами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33333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Работодатель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rgbClr val="3498DB"/>
                          </a:solidFill>
                          <a:effectLst/>
                          <a:latin typeface="Roboto-Regular"/>
                          <a:ea typeface="Times New Roman" panose="02020603050405020304" pitchFamily="18" charset="0"/>
                          <a:cs typeface="Helvetica" panose="020B0604020202020204" pitchFamily="34" charset="0"/>
                          <a:hlinkClick r:id="rId6"/>
                        </a:rPr>
                        <a:t>Показать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85" name="Rectangle 1"/>
          <p:cNvSpPr>
            <a:spLocks noChangeArrowheads="1"/>
          </p:cNvSpPr>
          <p:nvPr/>
        </p:nvSpPr>
        <p:spPr bwMode="auto">
          <a:xfrm>
            <a:off x="169215" y="3185434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altLang="ru-RU" sz="1500" dirty="0">
                <a:solidFill>
                  <a:srgbClr val="444444"/>
                </a:solidFill>
                <a:latin typeface="inherit"/>
                <a:ea typeface="Times New Roman" pitchFamily="18" charset="0"/>
                <a:cs typeface="Helvetica" pitchFamily="34" charset="0"/>
              </a:rPr>
              <a:t>Вакансия - Администратор кафе - технолог в Ростове-на-Дону</a:t>
            </a:r>
            <a:endParaRPr lang="ru-RU" altLang="ru-RU" sz="800" dirty="0">
              <a:solidFill>
                <a:srgbClr val="2F2B20"/>
              </a:solidFill>
              <a:latin typeface="Corbel" pitchFamily="34" charset="0"/>
              <a:ea typeface="Times New Roman" pitchFamily="18" charset="0"/>
              <a:cs typeface="Helvetica" pitchFamily="34" charset="0"/>
            </a:endParaRPr>
          </a:p>
          <a:p>
            <a:pPr eaLnBrk="0" hangingPunct="0"/>
            <a:r>
              <a:rPr lang="ru-RU" altLang="ru-RU" sz="1000" dirty="0">
                <a:solidFill>
                  <a:srgbClr val="444444"/>
                </a:solidFill>
                <a:latin typeface="Roboto-Regular"/>
                <a:ea typeface="Times New Roman" pitchFamily="18" charset="0"/>
                <a:cs typeface="Helvetica" pitchFamily="34" charset="0"/>
              </a:rPr>
              <a:t>Сети офисного питания "Бизнес-Кухня" требуется администратор кафе с образованием технолога. </a:t>
            </a:r>
            <a:endParaRPr lang="ru-RU" altLang="ru-RU" sz="800" dirty="0">
              <a:solidFill>
                <a:srgbClr val="2F2B20"/>
              </a:solidFill>
              <a:latin typeface="Corbel" pitchFamily="34" charset="0"/>
              <a:ea typeface="Times New Roman" pitchFamily="18" charset="0"/>
              <a:cs typeface="Helvetica" pitchFamily="34" charset="0"/>
            </a:endParaRPr>
          </a:p>
          <a:p>
            <a:pPr eaLnBrk="0" hangingPunct="0"/>
            <a:r>
              <a:rPr lang="ru-RU" altLang="ru-RU" sz="1000" dirty="0">
                <a:solidFill>
                  <a:srgbClr val="444444"/>
                </a:solidFill>
                <a:latin typeface="Roboto-Regular"/>
                <a:ea typeface="Times New Roman" pitchFamily="18" charset="0"/>
                <a:cs typeface="Helvetica" pitchFamily="34" charset="0"/>
              </a:rPr>
              <a:t>Обязанности:</a:t>
            </a:r>
            <a:endParaRPr lang="ru-RU" altLang="ru-RU" dirty="0">
              <a:solidFill>
                <a:srgbClr val="2F2B20"/>
              </a:solidFill>
              <a:ea typeface="Times New Roman" pitchFamily="18" charset="0"/>
              <a:cs typeface="Helvetic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2040977"/>
              </p:ext>
            </p:extLst>
          </p:nvPr>
        </p:nvGraphicFramePr>
        <p:xfrm>
          <a:off x="3238500" y="305196"/>
          <a:ext cx="8231598" cy="5760475"/>
        </p:xfrm>
        <a:graphic>
          <a:graphicData uri="http://schemas.openxmlformats.org/drawingml/2006/table">
            <a:tbl>
              <a:tblPr firstRow="1" firstCol="1" bandRow="1"/>
              <a:tblGrid>
                <a:gridCol w="395972"/>
                <a:gridCol w="1670832"/>
                <a:gridCol w="1209913"/>
                <a:gridCol w="921838"/>
                <a:gridCol w="1958907"/>
                <a:gridCol w="1152298"/>
                <a:gridCol w="921838"/>
              </a:tblGrid>
              <a:tr h="78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компании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Вакансии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Занятость, примечание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вакансии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З/п.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«КУН «ЗОЛОТОЙ КВАДРАТ»»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Агент по недвижимости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Полный рабочий день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клиентов, продажа, аренда недвижимости, выезд на объекты, реклама.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Пушкинская, 72а оф. 30-32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итогам собеседования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«Парус-Дон»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Консультант по программным продуктам «Парус»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Полный рабочий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Настройка программного обеспечения «Парус», консультирование пользователей программ по телефону.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пер. Братский, 11/3, оф. 507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20000-25000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ГК «Миллениум»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Торговый представитель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Полный рабочий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клиентской базы, продвижение товаров, заключение договоров, отслеживание дебиторской задолженности.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Ростов-на-Дону,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Совхозная, 2А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25000-50000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2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«РЦ «Информ-Групп»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по работе с постоянными клиентами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Полный рабочий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Консультации клиентов по услугам и продуктам компании, контроль документооборота, отслеживание работоспособности систем КонсультантПлюс. (50% времени – разъезды)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Шаумяна, 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25 000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4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«Мегафон»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Продавец-консультант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Сменный график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Продажа мобильных устройств и аксессуаров, консультирование клиентов, решение организационных вопросов в салоне сотовой связи.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районы города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«Лидер ТИМ»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Кассир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Неполный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за кассой, обслуживание клиентов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ГМ Лента (ЗЖМ)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рублей в час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2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«Телеком-Экспресс»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Контакт-центра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Полный/ неполный рабочий день. График гибкий, карьерный рост.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Обзвон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клиентов по спискам, уточнение актуальной информации, анкетирование, опросы.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Таганрогская, 114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12000 – 18000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7" marR="49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1571" y="5087155"/>
            <a:ext cx="2006624" cy="1770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54" y="119771"/>
            <a:ext cx="3015446" cy="20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2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005" y="914400"/>
            <a:ext cx="6429870" cy="45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0" y="1990001"/>
            <a:ext cx="5383391" cy="486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Уважаемый____________________________!</a:t>
            </a:r>
            <a:endParaRPr lang="ru-RU" sz="1100" dirty="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содействии кафедры «Технологии и товароведение» МГУТУ в </a:t>
            </a:r>
            <a:r>
              <a:rPr lang="ru-RU" sz="1400" dirty="0" err="1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г.Ростове</a:t>
            </a:r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-на-Дону в компанию _______________  на должность _______________________________принят(а) с (дата) студентка  направления _______________(выпускница) Вашего университета Ф.И.О.</a:t>
            </a:r>
            <a:endParaRPr lang="ru-RU" sz="1100" dirty="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Благодарим </a:t>
            </a:r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плодотворное сотрудничество.</a:t>
            </a:r>
            <a:endParaRPr lang="ru-RU" sz="1100" dirty="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Дата. </a:t>
            </a:r>
            <a:endParaRPr lang="ru-RU" sz="1100" dirty="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Должностное лицо ответственное за подбор персонала.</a:t>
            </a:r>
            <a:endParaRPr lang="ru-RU" sz="1100" dirty="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Подпись. </a:t>
            </a:r>
            <a:endParaRPr lang="ru-RU" sz="1400" dirty="0" smtClean="0">
              <a:solidFill>
                <a:srgbClr val="2F2B2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solidFill>
                <a:srgbClr val="2F2B2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2F2B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100" dirty="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50115"/>
            <a:ext cx="6096000" cy="1417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 работодателей</a:t>
            </a:r>
            <a:endParaRPr lang="ru-RU" sz="1600" b="1" dirty="0">
              <a:solidFill>
                <a:srgbClr val="00B0F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сопровождение трудоустройства 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повышения по карьерной лестнице</a:t>
            </a:r>
            <a:endParaRPr lang="ru-RU" sz="1600" b="1" dirty="0">
              <a:solidFill>
                <a:srgbClr val="00B0F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8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Прямоугольник 1"/>
          <p:cNvSpPr>
            <a:spLocks noChangeArrowheads="1"/>
          </p:cNvSpPr>
          <p:nvPr/>
        </p:nvSpPr>
        <p:spPr bwMode="auto">
          <a:xfrm>
            <a:off x="0" y="146050"/>
            <a:ext cx="9710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F0"/>
                </a:solidFill>
                <a:latin typeface="Times New Roman" pitchFamily="18" charset="0"/>
              </a:rPr>
              <a:t>Консультационная работа со студентами по вопросам самопрезентации, профориентации и информирования о состоянии рынка труда</a:t>
            </a:r>
            <a:r>
              <a:rPr lang="ru-RU" sz="2400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ru-RU" sz="2400">
              <a:solidFill>
                <a:srgbClr val="00B0F0"/>
              </a:solidFill>
              <a:latin typeface="Corbel" pitchFamily="34" charset="0"/>
            </a:endParaRPr>
          </a:p>
        </p:txBody>
      </p:sp>
      <p:pic>
        <p:nvPicPr>
          <p:cNvPr id="655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1263" y="1287463"/>
            <a:ext cx="4630737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Прямоугольник 4"/>
          <p:cNvSpPr>
            <a:spLocks noChangeArrowheads="1"/>
          </p:cNvSpPr>
          <p:nvPr/>
        </p:nvSpPr>
        <p:spPr bwMode="auto">
          <a:xfrm>
            <a:off x="7040563" y="4683125"/>
            <a:ext cx="50133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ts val="18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000">
                <a:solidFill>
                  <a:srgbClr val="2970A6"/>
                </a:solidFill>
                <a:latin typeface="Verdana" pitchFamily="34" charset="0"/>
                <a:cs typeface="Times New Roman" pitchFamily="18" charset="0"/>
                <a:hlinkClick r:id="rId3"/>
              </a:rPr>
              <a:t>Работа в крупных компаниях</a:t>
            </a:r>
            <a:endParaRPr lang="ru-RU" sz="110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18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000">
                <a:solidFill>
                  <a:srgbClr val="2970A6"/>
                </a:solidFill>
                <a:latin typeface="Verdana" pitchFamily="34" charset="0"/>
                <a:cs typeface="Times New Roman" pitchFamily="18" charset="0"/>
                <a:hlinkClick r:id="rId4"/>
              </a:rPr>
              <a:t>Образец резюме</a:t>
            </a:r>
            <a:endParaRPr lang="ru-RU" sz="1100">
              <a:solidFill>
                <a:srgbClr val="2F2B20"/>
              </a:solidFill>
              <a:latin typeface="Calibri" pitchFamily="34" charset="0"/>
            </a:endParaRPr>
          </a:p>
          <a:p>
            <a:pPr marL="342900" indent="-342900" algn="just">
              <a:lnSpc>
                <a:spcPts val="18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000">
                <a:solidFill>
                  <a:srgbClr val="2970A6"/>
                </a:solidFill>
                <a:latin typeface="Verdana" pitchFamily="34" charset="0"/>
                <a:cs typeface="Times New Roman" pitchFamily="18" charset="0"/>
                <a:hlinkClick r:id="rId5"/>
              </a:rPr>
              <a:t>Это надо знать (правила собеседования; правила поиска работы; способы трудоустройства; секреты успешного резюме; самопрезентация)</a:t>
            </a:r>
            <a:endParaRPr lang="ru-RU" sz="1100">
              <a:solidFill>
                <a:srgbClr val="2F2B20"/>
              </a:solidFill>
              <a:latin typeface="Calibri" pitchFamily="34" charset="0"/>
            </a:endParaRPr>
          </a:p>
          <a:p>
            <a:pPr marL="342900" indent="-342900" algn="just">
              <a:lnSpc>
                <a:spcPts val="18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000">
                <a:solidFill>
                  <a:srgbClr val="2970A6"/>
                </a:solidFill>
                <a:latin typeface="Verdana" pitchFamily="34" charset="0"/>
                <a:cs typeface="Times New Roman" pitchFamily="18" charset="0"/>
                <a:hlinkClick r:id="rId6"/>
              </a:rPr>
              <a:t>Дополнительное профобразование</a:t>
            </a:r>
            <a:endParaRPr lang="ru-RU" sz="1100">
              <a:solidFill>
                <a:srgbClr val="2F2B20"/>
              </a:solidFill>
              <a:latin typeface="Calibri" pitchFamily="34" charset="0"/>
            </a:endParaRPr>
          </a:p>
          <a:p>
            <a:pPr marL="342900" indent="-342900" algn="just">
              <a:lnSpc>
                <a:spcPts val="18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000">
                <a:solidFill>
                  <a:srgbClr val="2970A6"/>
                </a:solidFill>
                <a:latin typeface="Verdana" pitchFamily="34" charset="0"/>
                <a:cs typeface="Times New Roman" pitchFamily="18" charset="0"/>
                <a:hlinkClick r:id="rId7"/>
              </a:rPr>
              <a:t>Заявление на практику</a:t>
            </a:r>
            <a:endParaRPr lang="ru-RU" sz="1100">
              <a:solidFill>
                <a:srgbClr val="2F2B20"/>
              </a:solidFill>
              <a:latin typeface="Calibri" pitchFamily="34" charset="0"/>
            </a:endParaRPr>
          </a:p>
          <a:p>
            <a:pPr marL="342900" indent="-342900" algn="just">
              <a:lnSpc>
                <a:spcPts val="18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000">
                <a:solidFill>
                  <a:srgbClr val="2970A6"/>
                </a:solidFill>
                <a:latin typeface="Verdana" pitchFamily="34" charset="0"/>
                <a:cs typeface="Times New Roman" pitchFamily="18" charset="0"/>
                <a:hlinkClick r:id="rId8"/>
              </a:rPr>
              <a:t>Полезные ссылки на ресурсы в сети</a:t>
            </a:r>
            <a:endParaRPr lang="ru-RU" sz="1100">
              <a:solidFill>
                <a:srgbClr val="2F2B20"/>
              </a:solidFill>
              <a:latin typeface="Calibri" pitchFamily="34" charset="0"/>
            </a:endParaRPr>
          </a:p>
          <a:p>
            <a:pPr marL="342900" indent="-342900" algn="just">
              <a:lnSpc>
                <a:spcPts val="1800"/>
              </a:lnSpc>
              <a:spcAft>
                <a:spcPts val="8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000">
                <a:solidFill>
                  <a:srgbClr val="2970A6"/>
                </a:solidFill>
                <a:latin typeface="Verdana" pitchFamily="34" charset="0"/>
                <a:cs typeface="Times New Roman" pitchFamily="18" charset="0"/>
                <a:hlinkClick r:id="rId9"/>
              </a:rPr>
              <a:t>Юридический ликбез</a:t>
            </a:r>
            <a:endParaRPr lang="ru-RU" sz="1100">
              <a:solidFill>
                <a:srgbClr val="2F2B20"/>
              </a:solidFill>
              <a:latin typeface="Calibri" pitchFamily="34" charset="0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1531938"/>
            <a:ext cx="7377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F0"/>
                </a:solidFill>
                <a:latin typeface="Times New Roman" pitchFamily="18" charset="0"/>
              </a:rPr>
              <a:t>Разработка методических материалов по вопросам трудоустройства выпускников</a:t>
            </a:r>
          </a:p>
        </p:txBody>
      </p:sp>
      <p:sp>
        <p:nvSpPr>
          <p:cNvPr id="65541" name="Прямоугольник 4"/>
          <p:cNvSpPr>
            <a:spLocks noChangeArrowheads="1"/>
          </p:cNvSpPr>
          <p:nvPr/>
        </p:nvSpPr>
        <p:spPr bwMode="auto">
          <a:xfrm>
            <a:off x="285750" y="3662363"/>
            <a:ext cx="6096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Технологи общественного питания </a:t>
            </a:r>
            <a:r>
              <a:rPr lang="ru-RU" sz="13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могут работать </a:t>
            </a:r>
            <a:r>
              <a:rPr lang="ru-RU" sz="13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ресторанах, кафе, столовых, а также на молочных заводах, фабриках по переработке мясного, рыбного сырья, фабриках-кухнях, комбинатах полуфабрикатов, кулинарных цехах крупных супермаркетов, магазинах-кулинариях.</a:t>
            </a:r>
            <a:endParaRPr lang="ru-RU" sz="110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ОТКРЫТЬ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Кафе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Ресторан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Пиццерию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Пельменную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Доставку суши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Столовую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Кондитерскую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Бар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Кофейню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9"/>
              </a:rPr>
              <a:t>Блинную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Пекарню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1"/>
              </a:rPr>
              <a:t>Суши бар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2"/>
              </a:rPr>
              <a:t>Чебуречную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3"/>
              </a:rPr>
              <a:t>Закусочную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4"/>
              </a:rPr>
              <a:t>Продуктовый магазин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5"/>
              </a:rPr>
              <a:t>Пивоварню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6"/>
              </a:rPr>
              <a:t>Точку фаст-фуда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7"/>
              </a:rPr>
              <a:t>Кальянную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8"/>
              </a:rPr>
              <a:t>Шашлычную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9"/>
              </a:rPr>
              <a:t>Доставку еды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0"/>
              </a:rPr>
              <a:t>Гостиницу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1"/>
              </a:rPr>
              <a:t>Прачечную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2"/>
              </a:rPr>
              <a:t>Охранное агентство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3"/>
              </a:rPr>
              <a:t>Клининговую компанию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4"/>
              </a:rPr>
              <a:t>Зоомагазин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5"/>
              </a:rPr>
              <a:t>другие...</a:t>
            </a:r>
            <a:endParaRPr lang="ru-RU" sz="110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ВЫБРАТЬ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100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6"/>
              </a:rPr>
              <a:t>Оборудование для общественного питания</a:t>
            </a:r>
            <a:r>
              <a:rPr lang="ru-RU" sz="1100">
                <a:solidFill>
                  <a:srgbClr val="2F2B2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100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торговое оборудование</a:t>
            </a:r>
          </a:p>
        </p:txBody>
      </p:sp>
      <p:sp>
        <p:nvSpPr>
          <p:cNvPr id="65542" name="Rectangle 9"/>
          <p:cNvSpPr>
            <a:spLocks noChangeArrowheads="1"/>
          </p:cNvSpPr>
          <p:nvPr/>
        </p:nvSpPr>
        <p:spPr bwMode="auto">
          <a:xfrm>
            <a:off x="396875" y="3036888"/>
            <a:ext cx="7008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F2B20"/>
                </a:solidFill>
              </a:rPr>
              <a:t>Подготовка к изданию  буклета </a:t>
            </a:r>
            <a:r>
              <a:rPr lang="ru-RU" b="1" u="sng" dirty="0">
                <a:solidFill>
                  <a:srgbClr val="2F2B20"/>
                </a:solidFill>
              </a:rPr>
              <a:t>«Как найти хорошую работу».</a:t>
            </a:r>
          </a:p>
        </p:txBody>
      </p:sp>
    </p:spTree>
    <p:extLst>
      <p:ext uri="{BB962C8B-B14F-4D97-AF65-F5344CB8AC3E}">
        <p14:creationId xmlns:p14="http://schemas.microsoft.com/office/powerpoint/2010/main" xmlns="" val="12082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Прямоугольник 1"/>
          <p:cNvSpPr>
            <a:spLocks noChangeArrowheads="1"/>
          </p:cNvSpPr>
          <p:nvPr/>
        </p:nvSpPr>
        <p:spPr bwMode="auto">
          <a:xfrm>
            <a:off x="0" y="0"/>
            <a:ext cx="10075863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B0F0"/>
                </a:solidFill>
                <a:latin typeface="Times New Roman" pitchFamily="18" charset="0"/>
              </a:rPr>
              <a:t>Публикации материалов по вопросам трудоустройства выпускников : в печатных, телевизионных и электронных СМИ (включая сайт КЦСТ) и на радио (в том числе ресурсах ОО); в сборниках докладов, материалов конференций, семинаров и т.д. </a:t>
            </a:r>
          </a:p>
          <a:p>
            <a:endParaRPr lang="ru-RU">
              <a:solidFill>
                <a:srgbClr val="00B0F0"/>
              </a:solidFill>
            </a:endParaRPr>
          </a:p>
          <a:p>
            <a:r>
              <a:rPr lang="ru-RU">
                <a:solidFill>
                  <a:srgbClr val="00B0F0"/>
                </a:solidFill>
              </a:rPr>
              <a:t>Организация мероприятий по содействию трудоустройству выпускников (ярмарок вакансий и специальностей, презентаций компаний, дней карьеры и т.д.)</a:t>
            </a:r>
          </a:p>
        </p:txBody>
      </p:sp>
      <p:sp>
        <p:nvSpPr>
          <p:cNvPr id="66562" name="Прямоугольник 2"/>
          <p:cNvSpPr>
            <a:spLocks noChangeArrowheads="1"/>
          </p:cNvSpPr>
          <p:nvPr/>
        </p:nvSpPr>
        <p:spPr bwMode="auto">
          <a:xfrm>
            <a:off x="6096000" y="3013075"/>
            <a:ext cx="609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2F2B20"/>
                </a:solidFill>
                <a:latin typeface="Times New Roman" pitchFamily="18" charset="0"/>
              </a:rPr>
              <a:t>На сайте «Авито», «Работа для вас», на сайте </a:t>
            </a:r>
            <a:r>
              <a:rPr lang="en-US">
                <a:solidFill>
                  <a:srgbClr val="2F2B20"/>
                </a:solidFill>
                <a:latin typeface="Times New Roman" pitchFamily="18" charset="0"/>
              </a:rPr>
              <a:t>JOB</a:t>
            </a:r>
            <a:r>
              <a:rPr lang="ru-RU">
                <a:solidFill>
                  <a:srgbClr val="2F2B20"/>
                </a:solidFill>
                <a:latin typeface="Times New Roman" pitchFamily="18" charset="0"/>
              </a:rPr>
              <a:t>.</a:t>
            </a:r>
            <a:r>
              <a:rPr lang="en-US">
                <a:solidFill>
                  <a:srgbClr val="2F2B20"/>
                </a:solidFill>
                <a:latin typeface="Times New Roman" pitchFamily="18" charset="0"/>
              </a:rPr>
              <a:t>RU</a:t>
            </a:r>
            <a:r>
              <a:rPr lang="ru-RU">
                <a:solidFill>
                  <a:srgbClr val="2F2B20"/>
                </a:solidFill>
                <a:latin typeface="Times New Roman" pitchFamily="18" charset="0"/>
              </a:rPr>
              <a:t>, </a:t>
            </a:r>
            <a:r>
              <a:rPr lang="en-US">
                <a:solidFill>
                  <a:srgbClr val="2F2B20"/>
                </a:solidFill>
                <a:latin typeface="Times New Roman" pitchFamily="18" charset="0"/>
              </a:rPr>
              <a:t>SUPER JOB</a:t>
            </a:r>
            <a:r>
              <a:rPr lang="ru-RU">
                <a:solidFill>
                  <a:srgbClr val="2F2B20"/>
                </a:solidFill>
                <a:latin typeface="Times New Roman" pitchFamily="18" charset="0"/>
              </a:rPr>
              <a:t>, </a:t>
            </a:r>
            <a:r>
              <a:rPr lang="en-US">
                <a:solidFill>
                  <a:srgbClr val="2F2B20"/>
                </a:solidFill>
                <a:latin typeface="Times New Roman" pitchFamily="18" charset="0"/>
              </a:rPr>
              <a:t>RABOTA</a:t>
            </a:r>
            <a:r>
              <a:rPr lang="ru-RU">
                <a:solidFill>
                  <a:srgbClr val="2F2B20"/>
                </a:solidFill>
                <a:latin typeface="Times New Roman" pitchFamily="18" charset="0"/>
              </a:rPr>
              <a:t>.</a:t>
            </a:r>
            <a:r>
              <a:rPr lang="en-US">
                <a:solidFill>
                  <a:srgbClr val="2F2B20"/>
                </a:solidFill>
                <a:latin typeface="Times New Roman" pitchFamily="18" charset="0"/>
              </a:rPr>
              <a:t>RU</a:t>
            </a:r>
            <a:r>
              <a:rPr lang="ru-RU">
                <a:solidFill>
                  <a:srgbClr val="2F2B20"/>
                </a:solidFill>
                <a:latin typeface="Times New Roman" pitchFamily="18" charset="0"/>
              </a:rPr>
              <a:t>, были размещены резюме студентов.</a:t>
            </a:r>
            <a:endParaRPr lang="ru-RU">
              <a:solidFill>
                <a:srgbClr val="2F2B20"/>
              </a:solidFill>
              <a:latin typeface="Corbel" pitchFamily="34" charset="0"/>
            </a:endParaRPr>
          </a:p>
        </p:txBody>
      </p:sp>
      <p:pic>
        <p:nvPicPr>
          <p:cNvPr id="66563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919288"/>
            <a:ext cx="50419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88" y="4206875"/>
            <a:ext cx="52816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34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323" y="-216993"/>
            <a:ext cx="10195775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latin typeface="Century Gothic"/>
              </a:rPr>
              <a:t>Участие в выставках, конкурсах</a:t>
            </a:r>
          </a:p>
        </p:txBody>
      </p:sp>
      <p:pic>
        <p:nvPicPr>
          <p:cNvPr id="67586" name="Содержимое 3" descr="https://pp.vk.me/c631831/v631831287/1ef91/N1FX5YX5GDg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544638"/>
            <a:ext cx="42608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61536" y="113732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Конкурс «Веселая масленица»</a:t>
            </a:r>
            <a:endParaRPr lang="ru-RU" sz="1600" kern="0" dirty="0">
              <a:solidFill>
                <a:sysClr val="windowText" lastClr="000000"/>
              </a:solidFill>
              <a:latin typeface="Corbel"/>
            </a:endParaRPr>
          </a:p>
        </p:txBody>
      </p:sp>
      <p:pic>
        <p:nvPicPr>
          <p:cNvPr id="67588" name="Содержимое 3" descr="https://pp.vk.me/c629523/v629523287/3de3c/odDvu5ZSmyM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1501775"/>
            <a:ext cx="39941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02027" y="1206233"/>
            <a:ext cx="3184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160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В</a:t>
            </a:r>
            <a:r>
              <a:rPr lang="en-US" sz="1600" dirty="0" err="1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ыставк</a:t>
            </a:r>
            <a:r>
              <a:rPr lang="ru-RU" sz="160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а</a:t>
            </a:r>
            <a:r>
              <a:rPr lang="en-US" sz="160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 Modern Bakery</a:t>
            </a:r>
            <a:endParaRPr lang="ru-RU" sz="1600" dirty="0">
              <a:ln w="6350">
                <a:solidFill>
                  <a:srgbClr val="0F6FC6">
                    <a:shade val="43000"/>
                  </a:srgbClr>
                </a:solidFill>
              </a:ln>
              <a:solidFill>
                <a:srgbClr val="0F6FC6">
                  <a:tint val="83000"/>
                  <a:satMod val="150000"/>
                </a:srgb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6374" y="3752735"/>
            <a:ext cx="430154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Внутриуниверситетский </a:t>
            </a:r>
            <a:br>
              <a:rPr lang="ru-RU" sz="1600" kern="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</a:br>
            <a:r>
              <a:rPr lang="ru-RU" sz="1600" kern="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чемпионат по стандартам </a:t>
            </a:r>
            <a:r>
              <a:rPr lang="ru-RU" sz="1600" kern="0" dirty="0" err="1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WorldSkills</a:t>
            </a:r>
            <a:endParaRPr lang="ru-RU" sz="1600" kern="0" dirty="0">
              <a:solidFill>
                <a:sysClr val="windowText" lastClr="000000"/>
              </a:solidFill>
              <a:latin typeface="Corbel"/>
            </a:endParaRPr>
          </a:p>
        </p:txBody>
      </p:sp>
      <p:pic>
        <p:nvPicPr>
          <p:cNvPr id="67591" name="Содержимое 3" descr="https://pp.vk.me/c626128/v626128287/2aa9e/cHF6cDB09Rs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363" y="4087813"/>
            <a:ext cx="399097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Рисунок 8" descr="https://pp.vk.me/c626128/v626128287/2aa8a/gE2Y5l1ry0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675" y="4533900"/>
            <a:ext cx="31416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208391" y="3749085"/>
            <a:ext cx="2202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Студенческий пир" </a:t>
            </a:r>
            <a:endParaRPr lang="ru-RU" sz="1600" kern="0" dirty="0">
              <a:solidFill>
                <a:sysClr val="windowText" lastClr="000000"/>
              </a:solidFill>
              <a:latin typeface="Corbel"/>
            </a:endParaRPr>
          </a:p>
        </p:txBody>
      </p:sp>
      <p:pic>
        <p:nvPicPr>
          <p:cNvPr id="67594" name="Содержимое 3" descr="https://pp.vk.me/c626122/v626122287/36752/KMkV3vYSm04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8538" y="4224338"/>
            <a:ext cx="3573462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Рисунок 11" descr="https://pp.vk.me/c626122/v626122287/3677a/snbcoWkP7v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3288719">
            <a:off x="9451975" y="214313"/>
            <a:ext cx="16319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66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549275"/>
          </a:xfrm>
        </p:spPr>
        <p:txBody>
          <a:bodyPr/>
          <a:lstStyle/>
          <a:p>
            <a:r>
              <a:rPr lang="ru-RU" altLang="ru-RU" sz="2400" b="1"/>
              <a:t>Победы студентов в профессиональных конкурсах</a:t>
            </a:r>
          </a:p>
        </p:txBody>
      </p:sp>
      <p:pic>
        <p:nvPicPr>
          <p:cNvPr id="10243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89" y="836613"/>
            <a:ext cx="22320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images04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7938" y="836614"/>
            <a:ext cx="2087562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s://pp.vk.me/c636717/v636717287/2f714/jJFXkscDJg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888" y="908051"/>
            <a:ext cx="20875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03389" y="549275"/>
            <a:ext cx="87137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Внутривузовские</a:t>
            </a: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и межвузовские чемпионаты по </a:t>
            </a:r>
            <a:r>
              <a:rPr lang="ru-RU" sz="1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стандатам</a:t>
            </a: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World Skills</a:t>
            </a: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pic>
        <p:nvPicPr>
          <p:cNvPr id="10247" name="Picture 7" descr="IMG-20161025-WA0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868864"/>
            <a:ext cx="25209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55800" y="2420939"/>
            <a:ext cx="8712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92313" y="4292601"/>
            <a:ext cx="33829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Чемпионат России по кулинарии и сервису «Студенческий пир»</a:t>
            </a:r>
          </a:p>
        </p:txBody>
      </p:sp>
      <p:pic>
        <p:nvPicPr>
          <p:cNvPr id="10250" name="Picture 8" descr="KwKwICHPtK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797425"/>
            <a:ext cx="21605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9" descr="(4)3 ОТКРЫТЫЙ ЧЕМПИОНАТ ПО ХЛЕБОПЕЧЕНИЮ РОСТВЕРТОЛ 20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852739"/>
            <a:ext cx="2087562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0" descr="IMG_5907-25-11-16-11-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626" y="2781300"/>
            <a:ext cx="23034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279651" y="2420939"/>
            <a:ext cx="75612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Региональные конкурсы по хлебопечению </a:t>
            </a:r>
          </a:p>
        </p:txBody>
      </p:sp>
      <p:pic>
        <p:nvPicPr>
          <p:cNvPr id="10254" name="Picture 4" descr="https://pp.vk.me/c626122/v626122287/35a55/ADJbjfjjqew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781300"/>
            <a:ext cx="14414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472489" y="4724400"/>
            <a:ext cx="1944687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Отборочный тур Всероссийского открытого кулинарного чемпионата среди шеф-поваров </a:t>
            </a:r>
            <a:b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Chef a la </a:t>
            </a:r>
            <a:r>
              <a:rPr lang="en-US" sz="1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Russe</a:t>
            </a: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 Ростове-на-Дону</a:t>
            </a:r>
          </a:p>
        </p:txBody>
      </p:sp>
    </p:spTree>
    <p:extLst>
      <p:ext uri="{BB962C8B-B14F-4D97-AF65-F5344CB8AC3E}">
        <p14:creationId xmlns:p14="http://schemas.microsoft.com/office/powerpoint/2010/main" xmlns="" val="9313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1043" y="246338"/>
            <a:ext cx="10779617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4200" dirty="0">
                <a:ln w="6350">
                  <a:solidFill>
                    <a:srgbClr val="0F6FC6">
                      <a:shade val="43000"/>
                    </a:srgbClr>
                  </a:solidFill>
                </a:ln>
                <a:solidFill>
                  <a:srgbClr val="0F6FC6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Организация мастер-классов</a:t>
            </a:r>
          </a:p>
        </p:txBody>
      </p:sp>
      <p:pic>
        <p:nvPicPr>
          <p:cNvPr id="68610" name="Picture 10" descr="DSC_0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1585913"/>
            <a:ext cx="3930650" cy="26066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611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0363" y="1220788"/>
            <a:ext cx="5110162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11" descr="DSC_01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063" y="4559300"/>
            <a:ext cx="4224337" cy="21986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0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713" y="419100"/>
            <a:ext cx="100234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Взаимодействие с органами по труду и занятости населения </a:t>
            </a:r>
            <a:endParaRPr lang="ru-RU" sz="2800" b="1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</p:txBody>
      </p:sp>
      <p:sp>
        <p:nvSpPr>
          <p:cNvPr id="69634" name="Прямоугольник 2"/>
          <p:cNvSpPr>
            <a:spLocks noChangeArrowheads="1"/>
          </p:cNvSpPr>
          <p:nvPr/>
        </p:nvSpPr>
        <p:spPr bwMode="auto">
          <a:xfrm>
            <a:off x="5521325" y="1135063"/>
            <a:ext cx="609600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9210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Подписано </a:t>
            </a:r>
            <a:r>
              <a:rPr lang="ru-RU" sz="1600" b="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соглашение о совместной деятельности </a:t>
            </a:r>
            <a:r>
              <a:rPr lang="ru-RU" sz="16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 Государственным казенным учреждением Ростовской области «Центр занятости населения города Ростова-на-Дону». Предметом соглашения является установление долгосрочных партнёрских отношений в вопросах содействия занятости студентов и выпускников образовательных учреждений, повышения конкурентоспособности молодых специалистов.</a:t>
            </a:r>
            <a:endParaRPr lang="ru-RU" sz="1600" dirty="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963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2046288"/>
            <a:ext cx="4613275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9454" y="3837278"/>
            <a:ext cx="2972359" cy="288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6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775" y="385763"/>
            <a:ext cx="87963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Реализация программ дополнительного образования</a:t>
            </a:r>
          </a:p>
        </p:txBody>
      </p:sp>
      <p:pic>
        <p:nvPicPr>
          <p:cNvPr id="70658" name="Picture 5" descr="фотки с фотика 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695450"/>
            <a:ext cx="5081587" cy="38131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0659" name="Picture 12" descr="249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575" y="2811463"/>
            <a:ext cx="5229225" cy="39544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66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Донской казачий государственный институт пищевых технологий и экономики (филиал) федерального государственного бюджетного образовательного учреждения высшего образования "Московский государственный университет технологий и управления имени К.Г. Разумовского (Первый казачий университет)"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610" y="2426459"/>
            <a:ext cx="6616654" cy="41546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301" y="1428413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E.6</a:t>
            </a:r>
            <a:r>
              <a:rPr lang="ru-RU" dirty="0" smtClean="0">
                <a:latin typeface="Calibri" panose="020F0502020204030204" pitchFamily="34" charset="0"/>
              </a:rPr>
              <a:t>  Трудоустройство  </a:t>
            </a:r>
            <a:r>
              <a:rPr lang="ru-RU" dirty="0" smtClean="0">
                <a:solidFill>
                  <a:srgbClr val="005500"/>
                </a:solidFill>
                <a:latin typeface="Calibri" panose="020F0502020204030204" pitchFamily="34" charset="0"/>
              </a:rPr>
              <a:t>100</a:t>
            </a:r>
            <a:r>
              <a:rPr lang="ru-RU" baseline="30000" dirty="0" smtClean="0">
                <a:solidFill>
                  <a:srgbClr val="005500"/>
                </a:solidFill>
                <a:latin typeface="Calibri" panose="020F0502020204030204" pitchFamily="34" charset="0"/>
              </a:rPr>
              <a:t>*    </a:t>
            </a:r>
            <a:r>
              <a:rPr lang="ru-RU" dirty="0" smtClean="0">
                <a:latin typeface="Calibri" panose="020F0502020204030204" pitchFamily="34" charset="0"/>
              </a:rPr>
              <a:t>70</a:t>
            </a:r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E2EE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95220" tIns="-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6.1</a:t>
            </a: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МЕДИАННЫЕ ЗНАЧЕНИЯ ПОКАЗАТЕЛЕЙ ГОСУДАРСТВЕННЫХ И МУНИЦИПАЛЬНЫХ ФИЛИАЛОВ</a:t>
            </a: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ПОКАЗАТЕЛИ ФИЛИАЛА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6.1</a:t>
            </a: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МЕДИАННЫЕ ЗНАЧЕНИЯ ПОКАЗАТЕЛЕЙ ФИЛИАЛОВ ДАННОГО РЕГИОНА</a:t>
            </a: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ПОКАЗАТЕЛИ ФИЛИАЛА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91" y="2784040"/>
            <a:ext cx="2619375" cy="26193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6391" y="5403415"/>
            <a:ext cx="4182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медианные значения </a:t>
            </a:r>
            <a:r>
              <a:rPr lang="ru-RU" dirty="0" smtClean="0">
                <a:latin typeface="Calibri" panose="020F0502020204030204" pitchFamily="34" charset="0"/>
              </a:rPr>
              <a:t>показателей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филиалов данного региона</a:t>
            </a:r>
          </a:p>
          <a:p>
            <a:r>
              <a:rPr lang="ru-RU" dirty="0">
                <a:latin typeface="Calibri" panose="020F0502020204030204" pitchFamily="34" charset="0"/>
              </a:rPr>
              <a:t>показатели филиала</a:t>
            </a:r>
            <a:endParaRPr lang="ru-RU" b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564188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4950" y="0"/>
            <a:ext cx="4337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9750"/>
            <a:ext cx="691515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280275" y="3894138"/>
            <a:ext cx="43386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выпуск  2016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год:</a:t>
            </a:r>
          </a:p>
          <a:p>
            <a:pPr>
              <a:defRPr/>
            </a:pP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810 выпускников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500" y="0"/>
            <a:ext cx="8318500" cy="15446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4D46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Итоги мониторинга трудоустройства : </a:t>
            </a:r>
            <a:br>
              <a:rPr lang="ru-RU" sz="3600" b="1" dirty="0" smtClean="0">
                <a:solidFill>
                  <a:srgbClr val="4D46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smtClean="0">
                <a:solidFill>
                  <a:srgbClr val="4D46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выпуск  2016 год</a:t>
            </a: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448300" y="1620838"/>
            <a:ext cx="7315200" cy="9144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Кафедра  «Технологии и товароведение»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5543550" y="2360613"/>
            <a:ext cx="6096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325949"/>
                </a:solidFill>
              </a:rPr>
              <a:t>Кафедра «Технологий и товароведения» осуществляет подготовку и выпуск бакалавров по направлениям:</a:t>
            </a:r>
            <a:endParaRPr lang="en-US" altLang="ru-RU" b="1">
              <a:solidFill>
                <a:srgbClr val="325949"/>
              </a:solidFill>
            </a:endParaRPr>
          </a:p>
          <a:p>
            <a:endParaRPr lang="en-US" altLang="ru-RU" b="1">
              <a:solidFill>
                <a:srgbClr val="325949"/>
              </a:solidFill>
            </a:endParaRPr>
          </a:p>
          <a:p>
            <a:endParaRPr lang="ru-RU" altLang="ru-RU" b="1">
              <a:solidFill>
                <a:srgbClr val="325949"/>
              </a:solidFill>
            </a:endParaRPr>
          </a:p>
          <a:p>
            <a:r>
              <a:rPr lang="ru-RU" altLang="ru-RU" b="1">
                <a:solidFill>
                  <a:srgbClr val="325949"/>
                </a:solidFill>
              </a:rPr>
              <a:t>Технология продукции общественного питания;</a:t>
            </a:r>
            <a:endParaRPr lang="en-US" altLang="ru-RU" b="1">
              <a:solidFill>
                <a:srgbClr val="325949"/>
              </a:solidFill>
            </a:endParaRPr>
          </a:p>
          <a:p>
            <a:endParaRPr lang="en-US" altLang="ru-RU" b="1">
              <a:solidFill>
                <a:srgbClr val="325949"/>
              </a:solidFill>
            </a:endParaRPr>
          </a:p>
          <a:p>
            <a:endParaRPr lang="ru-RU" altLang="ru-RU" b="1">
              <a:solidFill>
                <a:srgbClr val="325949"/>
              </a:solidFill>
            </a:endParaRPr>
          </a:p>
          <a:p>
            <a:r>
              <a:rPr lang="ru-RU" altLang="ru-RU" b="1">
                <a:solidFill>
                  <a:srgbClr val="325949"/>
                </a:solidFill>
              </a:rPr>
              <a:t>Технология бродильных производств и виноделия;</a:t>
            </a:r>
            <a:endParaRPr lang="en-US" altLang="ru-RU" b="1">
              <a:solidFill>
                <a:srgbClr val="325949"/>
              </a:solidFill>
            </a:endParaRPr>
          </a:p>
          <a:p>
            <a:endParaRPr lang="en-US" altLang="ru-RU" b="1">
              <a:solidFill>
                <a:srgbClr val="325949"/>
              </a:solidFill>
            </a:endParaRPr>
          </a:p>
          <a:p>
            <a:endParaRPr lang="ru-RU" altLang="ru-RU" b="1">
              <a:solidFill>
                <a:srgbClr val="325949"/>
              </a:solidFill>
            </a:endParaRPr>
          </a:p>
          <a:p>
            <a:r>
              <a:rPr lang="ru-RU" altLang="ru-RU" b="1">
                <a:solidFill>
                  <a:srgbClr val="325949"/>
                </a:solidFill>
              </a:rPr>
              <a:t>Товароведение и экспертиза товаров.</a:t>
            </a:r>
            <a:endParaRPr lang="en-US" altLang="ru-RU" b="1">
              <a:solidFill>
                <a:srgbClr val="32594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01" y="2360613"/>
            <a:ext cx="4821800" cy="31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3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" y="536575"/>
            <a:ext cx="10920412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defRPr/>
            </a:pPr>
            <a:r>
              <a:rPr lang="ru-RU" sz="20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Статистика выпуска кафедры «Технологии и товароведение» 2016 год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6866" name="Диаграмма 2"/>
          <p:cNvGraphicFramePr>
            <a:graphicFrameLocks/>
          </p:cNvGraphicFramePr>
          <p:nvPr/>
        </p:nvGraphicFramePr>
        <p:xfrm>
          <a:off x="4198938" y="1314450"/>
          <a:ext cx="7300912" cy="4724400"/>
        </p:xfrm>
        <a:graphic>
          <a:graphicData uri="http://schemas.openxmlformats.org/presentationml/2006/ole">
            <p:oleObj spid="_x0000_s36877" r:id="rId3" imgW="7303641" imgH="4724809" progId="Excel.Chart.8">
              <p:embed/>
            </p:oleObj>
          </a:graphicData>
        </a:graphic>
      </p:graphicFrame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219075" y="2689225"/>
            <a:ext cx="51181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2400" b="1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Всего : 333 чел</a:t>
            </a:r>
          </a:p>
          <a:p>
            <a:pPr algn="just">
              <a:lnSpc>
                <a:spcPts val="1800"/>
              </a:lnSpc>
            </a:pPr>
            <a:endParaRPr lang="ru-RU" sz="2400" b="1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FontTx/>
              <a:buChar char="-"/>
            </a:pPr>
            <a:r>
              <a:rPr lang="ru-RU" sz="2000" b="1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технологи бродильных</a:t>
            </a:r>
          </a:p>
          <a:p>
            <a:pPr algn="just">
              <a:lnSpc>
                <a:spcPts val="1800"/>
              </a:lnSpc>
              <a:buFontTx/>
              <a:buChar char="-"/>
            </a:pPr>
            <a:r>
              <a:rPr lang="ru-RU" sz="2000" b="1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 производств-14</a:t>
            </a:r>
          </a:p>
          <a:p>
            <a:pPr algn="just">
              <a:lnSpc>
                <a:spcPts val="1800"/>
              </a:lnSpc>
              <a:buFontTx/>
              <a:buChar char="-"/>
            </a:pPr>
            <a:endParaRPr lang="ru-RU" sz="2000" b="1">
              <a:solidFill>
                <a:srgbClr val="2F2B20"/>
              </a:solidFill>
              <a:latin typeface="Calibri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ru-RU" sz="2000" b="1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-технологи общественного</a:t>
            </a:r>
          </a:p>
          <a:p>
            <a:pPr algn="just">
              <a:lnSpc>
                <a:spcPts val="1800"/>
              </a:lnSpc>
            </a:pPr>
            <a:r>
              <a:rPr lang="ru-RU" sz="2000" b="1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 ритания-158</a:t>
            </a:r>
          </a:p>
          <a:p>
            <a:pPr algn="just">
              <a:lnSpc>
                <a:spcPts val="1800"/>
              </a:lnSpc>
              <a:buFontTx/>
              <a:buChar char="-"/>
            </a:pPr>
            <a:endParaRPr lang="ru-RU" sz="2000" b="1">
              <a:solidFill>
                <a:srgbClr val="2F2B20"/>
              </a:solidFill>
              <a:latin typeface="Calibri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ru-RU" sz="2000" b="1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-  товароведы-161</a:t>
            </a:r>
            <a:endParaRPr lang="ru-RU" sz="2000" b="1">
              <a:solidFill>
                <a:srgbClr val="2F2B20"/>
              </a:solidFill>
              <a:latin typeface="Calibri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ru-RU" sz="10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ru-RU" sz="1100">
              <a:solidFill>
                <a:srgbClr val="2F2B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Диаграмма 1"/>
          <p:cNvGraphicFramePr>
            <a:graphicFrameLocks/>
          </p:cNvGraphicFramePr>
          <p:nvPr/>
        </p:nvGraphicFramePr>
        <p:xfrm>
          <a:off x="0" y="0"/>
          <a:ext cx="5937250" cy="3440113"/>
        </p:xfrm>
        <a:graphic>
          <a:graphicData uri="http://schemas.openxmlformats.org/presentationml/2006/ole">
            <p:oleObj spid="_x0000_s37913" r:id="rId3" imgW="6279424" imgH="4541914" progId="Excel.Chart.8">
              <p:embed/>
            </p:oleObj>
          </a:graphicData>
        </a:graphic>
      </p:graphicFrame>
      <p:sp>
        <p:nvSpPr>
          <p:cNvPr id="37893" name="Прямоугольник 2"/>
          <p:cNvSpPr>
            <a:spLocks noChangeArrowheads="1"/>
          </p:cNvSpPr>
          <p:nvPr/>
        </p:nvSpPr>
        <p:spPr bwMode="auto">
          <a:xfrm>
            <a:off x="6765925" y="334963"/>
            <a:ext cx="54260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 b="1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Направлены на предприятия-31 чел (10 %)</a:t>
            </a:r>
          </a:p>
          <a:p>
            <a:pPr algn="just">
              <a:lnSpc>
                <a:spcPts val="1800"/>
              </a:lnSpc>
            </a:pPr>
            <a:endParaRPr lang="ru-RU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1400" b="1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Самостоятельно трудоустроены-229 чел (71%)</a:t>
            </a:r>
          </a:p>
          <a:p>
            <a:pPr algn="just">
              <a:lnSpc>
                <a:spcPts val="1800"/>
              </a:lnSpc>
            </a:pPr>
            <a:endParaRPr lang="ru-RU" sz="1400" b="1">
              <a:latin typeface="Calibri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ru-RU" sz="1400" b="1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Получили повышение по службе-62 чел( 19%)</a:t>
            </a:r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37892" name="Object 4"/>
          <p:cNvGraphicFramePr>
            <a:graphicFrameLocks/>
          </p:cNvGraphicFramePr>
          <p:nvPr/>
        </p:nvGraphicFramePr>
        <p:xfrm>
          <a:off x="6284913" y="3359150"/>
          <a:ext cx="5907087" cy="3498850"/>
        </p:xfrm>
        <a:graphic>
          <a:graphicData uri="http://schemas.openxmlformats.org/presentationml/2006/ole">
            <p:oleObj spid="_x0000_s37914" r:id="rId4" imgW="6017273" imgH="4304149" progId="Excel.Chart.8">
              <p:embed/>
            </p:oleObj>
          </a:graphicData>
        </a:graphic>
      </p:graphicFrame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400050" y="5119688"/>
            <a:ext cx="609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6666"/>
                </a:solidFill>
              </a:rPr>
              <a:t>Трудоустроены на территории региона -188 (60%)</a:t>
            </a:r>
          </a:p>
          <a:p>
            <a:endParaRPr lang="ru-RU" b="1"/>
          </a:p>
          <a:p>
            <a:r>
              <a:rPr lang="ru-RU" b="1">
                <a:solidFill>
                  <a:srgbClr val="666666"/>
                </a:solidFill>
              </a:rPr>
              <a:t>Трудоустроены  на территории других регионов- 134 (40%)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7863" y="1196975"/>
            <a:ext cx="6096000" cy="2630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defRPr/>
            </a:pP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Дневное отделение </a:t>
            </a:r>
          </a:p>
          <a:p>
            <a:pPr algn="just">
              <a:lnSpc>
                <a:spcPts val="1800"/>
              </a:lnSpc>
              <a:defRPr/>
            </a:pPr>
            <a:endParaRPr lang="ru-RU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Выпуск-11</a:t>
            </a:r>
          </a:p>
          <a:p>
            <a:pPr algn="just">
              <a:lnSpc>
                <a:spcPts val="1800"/>
              </a:lnSpc>
              <a:defRPr/>
            </a:pPr>
            <a:endParaRPr lang="ru-RU" sz="1400">
              <a:latin typeface="Calibri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Направлены на предприятия 3 (28%)</a:t>
            </a:r>
          </a:p>
          <a:p>
            <a:pPr algn="just">
              <a:lnSpc>
                <a:spcPts val="1800"/>
              </a:lnSpc>
              <a:defRPr/>
            </a:pPr>
            <a:endParaRPr lang="ru-RU" sz="1400">
              <a:latin typeface="Calibri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Трудоустроены самостоятельно 5 (45%)</a:t>
            </a:r>
          </a:p>
          <a:p>
            <a:pPr algn="just">
              <a:lnSpc>
                <a:spcPts val="1800"/>
              </a:lnSpc>
              <a:defRPr/>
            </a:pPr>
            <a:endParaRPr lang="ru-RU" sz="1400">
              <a:latin typeface="Calibri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Служба в вооруженных силах 2 (18%)</a:t>
            </a:r>
          </a:p>
          <a:p>
            <a:pPr algn="just">
              <a:lnSpc>
                <a:spcPts val="1800"/>
              </a:lnSpc>
              <a:defRPr/>
            </a:pPr>
            <a:endParaRPr lang="ru-RU" sz="1400">
              <a:latin typeface="Calibri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Отпуск по уходу за ребенком 1 (9%)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43010" name="Диаграмма 3"/>
          <p:cNvGraphicFramePr>
            <a:graphicFrameLocks/>
          </p:cNvGraphicFramePr>
          <p:nvPr/>
        </p:nvGraphicFramePr>
        <p:xfrm>
          <a:off x="4843463" y="477838"/>
          <a:ext cx="7029450" cy="5626100"/>
        </p:xfrm>
        <a:graphic>
          <a:graphicData uri="http://schemas.openxmlformats.org/presentationml/2006/ole">
            <p:oleObj spid="_x0000_s43021" r:id="rId3" imgW="7035394" imgH="5627096" progId="Excel.Chart.8">
              <p:embed/>
            </p:oleObj>
          </a:graphicData>
        </a:graphic>
      </p:graphicFrame>
      <p:pic>
        <p:nvPicPr>
          <p:cNvPr id="4301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4681538"/>
            <a:ext cx="32702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Диаграмма 1"/>
          <p:cNvGraphicFramePr>
            <a:graphicFrameLocks/>
          </p:cNvGraphicFramePr>
          <p:nvPr/>
        </p:nvGraphicFramePr>
        <p:xfrm>
          <a:off x="-50800" y="2332038"/>
          <a:ext cx="4343400" cy="3849687"/>
        </p:xfrm>
        <a:graphic>
          <a:graphicData uri="http://schemas.openxmlformats.org/presentationml/2006/ole">
            <p:oleObj spid="_x0000_s44056" r:id="rId3" imgW="4340728" imgH="3846909" progId="Excel.Char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8913" y="415925"/>
            <a:ext cx="4537075" cy="216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Заочное отделение   </a:t>
            </a: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58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Направлены на предприятия-7 чел (12%)</a:t>
            </a:r>
          </a:p>
          <a:p>
            <a:pPr algn="just">
              <a:lnSpc>
                <a:spcPts val="1800"/>
              </a:lnSpc>
              <a:defRPr/>
            </a:pPr>
            <a:endParaRPr lang="ru-RU" sz="1400">
              <a:latin typeface="Calibri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Самостоятельно трудоустроены- 46 чел (79%)</a:t>
            </a:r>
          </a:p>
          <a:p>
            <a:pPr algn="just">
              <a:lnSpc>
                <a:spcPts val="1800"/>
              </a:lnSpc>
              <a:defRPr/>
            </a:pPr>
            <a:endParaRPr lang="ru-RU" sz="1400">
              <a:latin typeface="Calibri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Получили повышение по службе-5 чел( 9 %)</a:t>
            </a:r>
            <a:endParaRPr lang="ru-RU" sz="1400">
              <a:latin typeface="Calibri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10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ru-RU" sz="1100">
              <a:latin typeface="Calibri" pitchFamily="34" charset="0"/>
            </a:endParaRPr>
          </a:p>
        </p:txBody>
      </p:sp>
      <p:graphicFrame>
        <p:nvGraphicFramePr>
          <p:cNvPr id="44035" name="Диаграмма 3"/>
          <p:cNvGraphicFramePr>
            <a:graphicFrameLocks/>
          </p:cNvGraphicFramePr>
          <p:nvPr/>
        </p:nvGraphicFramePr>
        <p:xfrm>
          <a:off x="7367588" y="65088"/>
          <a:ext cx="4737100" cy="3746500"/>
        </p:xfrm>
        <a:graphic>
          <a:graphicData uri="http://schemas.openxmlformats.org/presentationml/2006/ole">
            <p:oleObj spid="_x0000_s44057" r:id="rId4" imgW="4737003" imgH="3743268" progId="Excel.Chart.8">
              <p:embed/>
            </p:oleObj>
          </a:graphicData>
        </a:graphic>
      </p:graphicFrame>
      <p:sp>
        <p:nvSpPr>
          <p:cNvPr id="44037" name="Прямоугольник 4"/>
          <p:cNvSpPr>
            <a:spLocks noChangeArrowheads="1"/>
          </p:cNvSpPr>
          <p:nvPr/>
        </p:nvSpPr>
        <p:spPr bwMode="auto">
          <a:xfrm>
            <a:off x="8191500" y="4572000"/>
            <a:ext cx="36306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Трудоустроены на территории региона -40 (69%)</a:t>
            </a:r>
          </a:p>
          <a:p>
            <a:pPr algn="just">
              <a:lnSpc>
                <a:spcPts val="1800"/>
              </a:lnSpc>
            </a:pPr>
            <a:endParaRPr lang="ru-RU" sz="1400">
              <a:solidFill>
                <a:srgbClr val="2F2B2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140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Трудоустроены  на территории других регионов- 18 (31%)</a:t>
            </a:r>
            <a:endParaRPr lang="ru-RU" sz="1400">
              <a:solidFill>
                <a:srgbClr val="2F2B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-90152" y="233274"/>
            <a:ext cx="8448541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трудоустройства выпускников 2016 г.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кафедре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«Пищевые технологии и оборудование»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2479" y="516698"/>
            <a:ext cx="3737802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3367848"/>
            <a:ext cx="4897192" cy="32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007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533400" y="376238"/>
            <a:ext cx="10590213" cy="5937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Контингент выпускников</a:t>
            </a:r>
            <a:r>
              <a:rPr lang="en-US" sz="3200" b="1" smtClean="0">
                <a:solidFill>
                  <a:srgbClr val="C00000"/>
                </a:solidFill>
              </a:rPr>
              <a:t/>
            </a:r>
            <a:br>
              <a:rPr lang="en-US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 кафедры «Пищевые технологии и оборудование»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5713" y="754063"/>
            <a:ext cx="9144000" cy="495300"/>
          </a:xfrm>
        </p:spPr>
        <p:txBody>
          <a:bodyPr/>
          <a:lstStyle/>
          <a:p>
            <a:pPr eaLnBrk="1" hangingPunct="1"/>
            <a:r>
              <a:rPr lang="ru-RU" sz="4000" smtClean="0"/>
              <a:t>Всего </a:t>
            </a:r>
            <a:r>
              <a:rPr lang="mr-IN" sz="4000" smtClean="0">
                <a:ea typeface="Mangal" pitchFamily="2"/>
              </a:rPr>
              <a:t>–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C00000"/>
                </a:solidFill>
              </a:rPr>
              <a:t>291</a:t>
            </a:r>
            <a:r>
              <a:rPr lang="ru-RU" sz="4000" smtClean="0"/>
              <a:t> человек</a:t>
            </a:r>
          </a:p>
        </p:txBody>
      </p:sp>
      <p:cxnSp>
        <p:nvCxnSpPr>
          <p:cNvPr id="27" name="Прямая со стрелкой 26"/>
          <p:cNvCxnSpPr>
            <a:stCxn id="15362" idx="2"/>
          </p:cNvCxnSpPr>
          <p:nvPr/>
        </p:nvCxnSpPr>
        <p:spPr>
          <a:xfrm>
            <a:off x="5827713" y="1249363"/>
            <a:ext cx="9525" cy="44926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" y="1698787"/>
            <a:ext cx="6659880" cy="5170646"/>
          </a:xfrm>
          <a:prstGeom prst="rect">
            <a:avLst/>
          </a:prstGeom>
          <a:gradFill>
            <a:gsLst>
              <a:gs pos="33000">
                <a:schemeClr val="accent1">
                  <a:lumMod val="5000"/>
                  <a:lumOff val="95000"/>
                  <a:alpha val="8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  <a:latin typeface="Calibri"/>
              </a:rPr>
              <a:t>15.03.04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 «Автоматизация технологических процессов и производств» </a:t>
            </a:r>
            <a:r>
              <a:rPr lang="mr-IN" sz="3000" dirty="0">
                <a:solidFill>
                  <a:prstClr val="black"/>
                </a:solidFill>
                <a:latin typeface="Calibri"/>
              </a:rPr>
              <a:t>–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Calibri"/>
              </a:rPr>
              <a:t>173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 чел.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  <a:latin typeface="Calibri"/>
              </a:rPr>
              <a:t>15.03.02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 «Технологические машины и оборудование» </a:t>
            </a:r>
            <a:r>
              <a:rPr lang="mr-IN" sz="3000" dirty="0">
                <a:solidFill>
                  <a:prstClr val="black"/>
                </a:solidFill>
                <a:latin typeface="Calibri"/>
              </a:rPr>
              <a:t>–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Calibri"/>
              </a:rPr>
              <a:t>62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 чел.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  <a:latin typeface="Calibri"/>
              </a:rPr>
              <a:t>19.03.02 (х) 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«Технология хлебопекарного, кондитерского и макаронного производства»  </a:t>
            </a:r>
            <a:r>
              <a:rPr lang="mr-IN" sz="3000" dirty="0">
                <a:solidFill>
                  <a:prstClr val="black"/>
                </a:solidFill>
                <a:latin typeface="Calibri"/>
              </a:rPr>
              <a:t>–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Calibri"/>
              </a:rPr>
              <a:t>34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 чел.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  <a:latin typeface="Calibri"/>
              </a:rPr>
              <a:t>19.03.02 (з)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 «Технология производства, экспорт и управление качеством зерна и </a:t>
            </a:r>
            <a:r>
              <a:rPr lang="ru-RU" sz="3000" dirty="0" err="1">
                <a:solidFill>
                  <a:prstClr val="black"/>
                </a:solidFill>
                <a:latin typeface="Calibri"/>
              </a:rPr>
              <a:t>зернопродуктов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» </a:t>
            </a:r>
            <a:r>
              <a:rPr lang="mr-IN" sz="3000" dirty="0">
                <a:solidFill>
                  <a:prstClr val="black"/>
                </a:solidFill>
                <a:latin typeface="Calibri"/>
              </a:rPr>
              <a:t>–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Calibri"/>
              </a:rPr>
              <a:t>22</a:t>
            </a:r>
            <a:r>
              <a:rPr lang="ru-RU" sz="3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3000" dirty="0">
                <a:solidFill>
                  <a:prstClr val="black"/>
                </a:solidFill>
                <a:latin typeface="Calibri"/>
              </a:rPr>
              <a:t>чел.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6248400" y="1042622"/>
          <a:ext cx="5943600" cy="446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6659563" y="5353050"/>
            <a:ext cx="5426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Calibri" pitchFamily="34" charset="0"/>
              </a:rPr>
              <a:t>Контингент выпускников </a:t>
            </a:r>
          </a:p>
          <a:p>
            <a:pPr algn="ctr"/>
            <a:r>
              <a:rPr lang="ru-RU">
                <a:solidFill>
                  <a:prstClr val="black"/>
                </a:solidFill>
                <a:latin typeface="Calibri" pitchFamily="34" charset="0"/>
              </a:rPr>
              <a:t>кафедры "ПТиО" в 2016 г.</a:t>
            </a:r>
          </a:p>
          <a:p>
            <a:r>
              <a:rPr lang="ru-RU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1612563" y="15875"/>
            <a:ext cx="563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00B05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370" name="TextBox 3"/>
          <p:cNvSpPr txBox="1">
            <a:spLocks noChangeArrowheads="1"/>
          </p:cNvSpPr>
          <p:nvPr/>
        </p:nvSpPr>
        <p:spPr bwMode="auto">
          <a:xfrm>
            <a:off x="6659563" y="6100763"/>
            <a:ext cx="5516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prstClr val="black"/>
                </a:solidFill>
                <a:latin typeface="Calibri" pitchFamily="34" charset="0"/>
              </a:rPr>
              <a:t>Согласно статистике службы занятости 100% </a:t>
            </a:r>
          </a:p>
          <a:p>
            <a:pPr algn="ctr"/>
            <a:r>
              <a:rPr lang="ru-RU" sz="1400">
                <a:solidFill>
                  <a:prstClr val="black"/>
                </a:solidFill>
                <a:latin typeface="Calibri" pitchFamily="34" charset="0"/>
              </a:rPr>
              <a:t>выпускников 2016 г. каф. «ПТиО» трудоустроены</a:t>
            </a:r>
          </a:p>
        </p:txBody>
      </p:sp>
    </p:spTree>
    <p:extLst>
      <p:ext uri="{BB962C8B-B14F-4D97-AF65-F5344CB8AC3E}">
        <p14:creationId xmlns:p14="http://schemas.microsoft.com/office/powerpoint/2010/main" xmlns="" val="436711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87680" y="45720"/>
          <a:ext cx="11430000" cy="649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6" name="Подзаголовок 2"/>
          <p:cNvSpPr txBox="1">
            <a:spLocks/>
          </p:cNvSpPr>
          <p:nvPr/>
        </p:nvSpPr>
        <p:spPr bwMode="auto">
          <a:xfrm>
            <a:off x="6781800" y="1085850"/>
            <a:ext cx="4943475" cy="31972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solidFill>
                  <a:prstClr val="black"/>
                </a:solidFill>
                <a:latin typeface="Calibri" pitchFamily="34" charset="0"/>
              </a:rPr>
              <a:t>Работодатели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6964363" y="1616075"/>
            <a:ext cx="4618037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ООО «ВГМЗ».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ОАО «УчХоз Зерновое».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ОАО «Мастер-Холод».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ЗАО «Магнит».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ОАО «ТБМ-Юг».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ОАО «Волгомясопродукт»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1612563" y="15875"/>
            <a:ext cx="563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B050"/>
                </a:solidFill>
                <a:latin typeface="Calibri" pitchFamily="34" charset="0"/>
              </a:rPr>
              <a:t>2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736725" y="6275388"/>
            <a:ext cx="94345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Calibri" pitchFamily="34" charset="0"/>
              </a:rPr>
              <a:t>Структура занятости выпускников кафедры «ПТиО» по направлению подготовки «Автоматизация технологических процессов и производств»</a:t>
            </a:r>
          </a:p>
          <a:p>
            <a:r>
              <a:rPr lang="ru-RU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872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35280" y="0"/>
          <a:ext cx="1175004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0" name="Подзаголовок 2"/>
          <p:cNvSpPr txBox="1">
            <a:spLocks/>
          </p:cNvSpPr>
          <p:nvPr/>
        </p:nvSpPr>
        <p:spPr bwMode="auto">
          <a:xfrm>
            <a:off x="6781800" y="1131888"/>
            <a:ext cx="4943475" cy="328771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>
                <a:solidFill>
                  <a:prstClr val="black"/>
                </a:solidFill>
                <a:latin typeface="Calibri" pitchFamily="34" charset="0"/>
              </a:rPr>
              <a:t>Работодатели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964363" y="1616075"/>
            <a:ext cx="46180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ООО «Пищекомбинат «Азовский»».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ООО «Астон».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ЗАО «Юг-Руси».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ООО  «Продмаш».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ОАО «Азовский хлеб».</a:t>
            </a:r>
          </a:p>
          <a:p>
            <a:pPr marL="342900" indent="-342900">
              <a:buFontTx/>
              <a:buAutoNum type="arabicPeriod"/>
            </a:pPr>
            <a:r>
              <a:rPr lang="ru-RU" sz="2200">
                <a:solidFill>
                  <a:prstClr val="black"/>
                </a:solidFill>
                <a:latin typeface="Calibri" pitchFamily="34" charset="0"/>
              </a:rPr>
              <a:t>ОАО «Крымский хлебозавод».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1612563" y="15875"/>
            <a:ext cx="563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B050"/>
                </a:solidFill>
                <a:latin typeface="Calibri" pitchFamily="34" charset="0"/>
              </a:rPr>
              <a:t>3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736725" y="6275388"/>
            <a:ext cx="94345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  <a:latin typeface="Calibri" pitchFamily="34" charset="0"/>
              </a:rPr>
              <a:t>Структура занятости выпускников кафедры «ПТиО» по направлению подготовки «Технологические машины и оборудование»</a:t>
            </a:r>
          </a:p>
          <a:p>
            <a:r>
              <a:rPr lang="ru-RU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017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88" y="244475"/>
            <a:ext cx="11668125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                   Направления </a:t>
            </a:r>
            <a:r>
              <a:rPr lang="ru-RU" sz="2400" b="1" i="1" dirty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деятельности </a:t>
            </a:r>
            <a:r>
              <a:rPr lang="ru-RU" sz="2400" b="1" i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Института в </a:t>
            </a:r>
          </a:p>
          <a:p>
            <a:pPr algn="just">
              <a:lnSpc>
                <a:spcPts val="1800"/>
              </a:lnSpc>
              <a:defRPr/>
            </a:pPr>
            <a:endParaRPr lang="ru-RU" sz="2400" b="1" i="1" dirty="0" smtClean="0">
              <a:solidFill>
                <a:srgbClr val="00B0F0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ru-RU" sz="2400" b="1" i="1" dirty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                   области </a:t>
            </a:r>
            <a:r>
              <a:rPr lang="ru-RU" sz="2400" b="1" i="1" dirty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трудоустройства выпускников</a:t>
            </a:r>
            <a:endParaRPr lang="ru-RU" sz="2400" b="1" i="1" dirty="0">
              <a:solidFill>
                <a:srgbClr val="00B0F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defRPr/>
            </a:pPr>
            <a:r>
              <a:rPr lang="ru-RU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 </a:t>
            </a:r>
            <a:endParaRPr lang="ru-RU" sz="1600" b="1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ts val="1800"/>
              </a:lnSpc>
              <a:buSzPts val="1000"/>
              <a:defRPr/>
            </a:pPr>
            <a:r>
              <a:rPr lang="ru-RU" sz="1600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1. </a:t>
            </a:r>
            <a:r>
              <a:rPr lang="ru-RU" sz="16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Мониторинг трудоустройства</a:t>
            </a:r>
          </a:p>
          <a:p>
            <a:pPr algn="just">
              <a:lnSpc>
                <a:spcPts val="1800"/>
              </a:lnSpc>
              <a:buSzPts val="1000"/>
              <a:buFont typeface="Symbol" pitchFamily="18" charset="2"/>
              <a:buChar char=""/>
              <a:defRPr/>
            </a:pPr>
            <a:endParaRPr lang="ru-RU" sz="1600" b="1" dirty="0">
              <a:solidFill>
                <a:srgbClr val="666666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defRPr/>
            </a:pPr>
            <a:r>
              <a:rPr lang="ru-RU" sz="16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2. Анализ состояния рынка труда г. Ростова-на-Дону, Ростовской области и Южного федерального округа  Российской Федерации</a:t>
            </a:r>
          </a:p>
          <a:p>
            <a:pPr algn="just">
              <a:lnSpc>
                <a:spcPts val="1800"/>
              </a:lnSpc>
              <a:buSzPts val="1000"/>
              <a:buFont typeface="Symbol" pitchFamily="18" charset="2"/>
              <a:buChar char=""/>
              <a:defRPr/>
            </a:pPr>
            <a:endParaRPr lang="ru-RU" sz="1600" b="1" dirty="0">
              <a:solidFill>
                <a:srgbClr val="2F2B20"/>
              </a:solidFill>
              <a:latin typeface="Calibri" pitchFamily="34" charset="0"/>
            </a:endParaRPr>
          </a:p>
          <a:p>
            <a:pPr algn="just">
              <a:lnSpc>
                <a:spcPts val="1800"/>
              </a:lnSpc>
              <a:buSzPts val="1000"/>
              <a:defRPr/>
            </a:pPr>
            <a:r>
              <a:rPr lang="ru-RU" sz="16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3. Анализ состояния рынка образовательных услуг города, области и округа </a:t>
            </a:r>
          </a:p>
          <a:p>
            <a:pPr algn="just">
              <a:lnSpc>
                <a:spcPts val="1800"/>
              </a:lnSpc>
              <a:buSzPts val="1000"/>
              <a:buFont typeface="Symbol" pitchFamily="18" charset="2"/>
              <a:buChar char=""/>
              <a:defRPr/>
            </a:pPr>
            <a:endParaRPr lang="ru-RU" sz="1600" b="1" dirty="0">
              <a:solidFill>
                <a:srgbClr val="666666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defRPr/>
            </a:pPr>
            <a:r>
              <a:rPr lang="ru-RU" sz="16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4. Координация работ по обеспечению трудоустройства выпускников (организация временной занятости, организация стажировок и практик в рамках учебного плана, трудоустройство)</a:t>
            </a:r>
          </a:p>
          <a:p>
            <a:pPr algn="just">
              <a:lnSpc>
                <a:spcPts val="1800"/>
              </a:lnSpc>
              <a:buSzPts val="1000"/>
              <a:buFont typeface="Symbol" pitchFamily="18" charset="2"/>
              <a:buChar char=""/>
              <a:defRPr/>
            </a:pPr>
            <a:endParaRPr lang="ru-RU" sz="1600" b="1" dirty="0">
              <a:solidFill>
                <a:srgbClr val="2F2B20"/>
              </a:solidFill>
              <a:latin typeface="Calibri" pitchFamily="34" charset="0"/>
            </a:endParaRPr>
          </a:p>
          <a:p>
            <a:pPr algn="just">
              <a:lnSpc>
                <a:spcPts val="1800"/>
              </a:lnSpc>
              <a:buSzPts val="1000"/>
              <a:defRPr/>
            </a:pPr>
            <a:r>
              <a:rPr lang="ru-RU" sz="16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5. Налаживание партнерства с </a:t>
            </a:r>
            <a:r>
              <a:rPr lang="ru-RU" sz="1600" b="1" dirty="0" smtClean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предприятиями, </a:t>
            </a:r>
            <a:r>
              <a:rPr lang="ru-RU" sz="16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образовательными учреждениями, органами власти и управления, службой занятости населения РФ.</a:t>
            </a:r>
          </a:p>
          <a:p>
            <a:pPr algn="just">
              <a:lnSpc>
                <a:spcPts val="1800"/>
              </a:lnSpc>
              <a:buSzPts val="1000"/>
              <a:buFont typeface="Symbol" pitchFamily="18" charset="2"/>
              <a:buChar char=""/>
              <a:defRPr/>
            </a:pPr>
            <a:endParaRPr lang="ru-RU" sz="1600" b="1" dirty="0">
              <a:solidFill>
                <a:srgbClr val="2F2B20"/>
              </a:solidFill>
              <a:latin typeface="Calibri" pitchFamily="34" charset="0"/>
            </a:endParaRPr>
          </a:p>
          <a:p>
            <a:pPr algn="just">
              <a:lnSpc>
                <a:spcPts val="1800"/>
              </a:lnSpc>
              <a:buSzPts val="1000"/>
              <a:defRPr/>
            </a:pPr>
            <a:r>
              <a:rPr lang="ru-RU" sz="16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6. Информационное обеспечение процессов трудоустройства выпускников и целевой подготовки специалистов </a:t>
            </a:r>
          </a:p>
          <a:p>
            <a:pPr algn="just">
              <a:lnSpc>
                <a:spcPts val="1800"/>
              </a:lnSpc>
              <a:buSzPts val="1000"/>
              <a:defRPr/>
            </a:pPr>
            <a:endParaRPr lang="ru-RU" sz="1600" b="1" dirty="0">
              <a:solidFill>
                <a:srgbClr val="666666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defRPr/>
            </a:pPr>
            <a:r>
              <a:rPr lang="ru-RU" sz="16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7. Обеспечение устойчивого функционирования распределенной информационной системы содействия трудоустройству выпускников.</a:t>
            </a:r>
          </a:p>
          <a:p>
            <a:pPr algn="just">
              <a:lnSpc>
                <a:spcPts val="1800"/>
              </a:lnSpc>
              <a:buSzPts val="1000"/>
              <a:buFont typeface="Symbol" pitchFamily="18" charset="2"/>
              <a:buChar char=""/>
              <a:defRPr/>
            </a:pPr>
            <a:endParaRPr lang="ru-RU" sz="1600" b="1" dirty="0">
              <a:solidFill>
                <a:srgbClr val="2F2B20"/>
              </a:solidFill>
              <a:latin typeface="Calibri" pitchFamily="34" charset="0"/>
            </a:endParaRPr>
          </a:p>
          <a:p>
            <a:pPr algn="just">
              <a:lnSpc>
                <a:spcPts val="1800"/>
              </a:lnSpc>
              <a:buSzPts val="1000"/>
              <a:defRPr/>
            </a:pPr>
            <a:r>
              <a:rPr lang="ru-RU" sz="1600" b="1" dirty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8. Разработка и реализация рекламной политики в сфере дополнительного профессионального образования</a:t>
            </a:r>
            <a:endParaRPr lang="ru-RU" sz="1600" b="1" dirty="0">
              <a:solidFill>
                <a:srgbClr val="2F2B20"/>
              </a:solidFill>
              <a:latin typeface="Calibri" pitchFamily="34" charset="0"/>
            </a:endParaRPr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5352" y="5767347"/>
            <a:ext cx="4786648" cy="109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</a:rPr>
              <a:t>Кафедра бизнеса и проектных технологий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44640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dirty="0">
                <a:solidFill>
                  <a:schemeClr val="tx1"/>
                </a:solidFill>
              </a:rPr>
              <a:t>ОСУЩЕСТВЛЯЕТ ПОДГОТОВКУ БАКАЛАВРОВ ПО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НАПРАВЛЕНИЯМ:</a:t>
            </a: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                                    38.03.01 </a:t>
            </a:r>
            <a:r>
              <a:rPr lang="ru-RU" sz="2300" b="1" cap="all" dirty="0">
                <a:solidFill>
                  <a:schemeClr val="tx1"/>
                </a:solidFill>
              </a:rPr>
              <a:t>– ЭКОНОМИКА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b="1" cap="all" dirty="0">
                <a:solidFill>
                  <a:srgbClr val="0070C0"/>
                </a:solidFill>
              </a:rPr>
              <a:t>                                                      </a:t>
            </a:r>
            <a:r>
              <a:rPr lang="ru-RU" sz="2000" cap="all" dirty="0">
                <a:solidFill>
                  <a:schemeClr val="tx1"/>
                </a:solidFill>
              </a:rPr>
              <a:t>ПРОФИЛИ: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Экономика организаций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бухгалтерский учет, анализ и аудит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ФИНАНСЫ И КРЕДИТ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cap="all" dirty="0">
                <a:solidFill>
                  <a:schemeClr val="tx1"/>
                </a:solidFill>
              </a:rPr>
              <a:t>                                     </a:t>
            </a:r>
            <a:r>
              <a:rPr lang="ru-RU" sz="2300" b="1" cap="all" dirty="0">
                <a:solidFill>
                  <a:schemeClr val="tx1"/>
                </a:solidFill>
              </a:rPr>
              <a:t>38.03.02 - МЕНЕДЖМЕНТ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cap="all" dirty="0">
                <a:solidFill>
                  <a:schemeClr val="tx1"/>
                </a:solidFill>
              </a:rPr>
              <a:t>                                                       ПРОФИЛИ: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cap="all" dirty="0">
                <a:solidFill>
                  <a:srgbClr val="0070C0"/>
                </a:solidFill>
              </a:rPr>
              <a:t>            </a:t>
            </a:r>
            <a:r>
              <a:rPr lang="ru-RU" sz="2300" cap="all" dirty="0">
                <a:solidFill>
                  <a:schemeClr val="tx1"/>
                </a:solidFill>
              </a:rPr>
              <a:t>                            производственный менеджмент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cap="all" dirty="0">
                <a:solidFill>
                  <a:schemeClr val="tx1"/>
                </a:solidFill>
              </a:rPr>
              <a:t>                                        ГОСУДАРСТВЕННОЕ И МУНИЦИПАЛЬНОЕ   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cap="all" dirty="0">
                <a:solidFill>
                  <a:schemeClr val="tx1"/>
                </a:solidFill>
              </a:rPr>
              <a:t>                                        УПРАВЛЕНИЕ</a:t>
            </a:r>
            <a:endParaRPr lang="ru-RU" sz="23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4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071814" y="623889"/>
            <a:ext cx="7272337" cy="1076325"/>
          </a:xfrm>
        </p:spPr>
        <p:txBody>
          <a:bodyPr/>
          <a:lstStyle/>
          <a:p>
            <a:pPr algn="ctr" eaLnBrk="1" hangingPunct="1"/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ТРУДОУСТРОЙСТВА ВЫПУСКНИКОВ 2016 г.                   НАПРАВЛЕНИЯ  ПОДГОТОВКИ </a:t>
            </a:r>
            <a:b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38.03.01 ЭКОНОМИКА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700338" y="1965325"/>
          <a:ext cx="7643812" cy="463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390"/>
                <a:gridCol w="1656114"/>
                <a:gridCol w="648045"/>
                <a:gridCol w="1584109"/>
                <a:gridCol w="648045"/>
                <a:gridCol w="1584109"/>
              </a:tblGrid>
              <a:tr h="10669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Профили подготовки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Общее количество выпускников,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Трудоустроено выпускников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Трудоустроено выпускников по специальности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73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53" marB="4575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% от общего количества выпускников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53" marB="4575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53" marB="4575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% от общего количества выпускников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53" marB="45753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233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Экономика</a:t>
                      </a:r>
                      <a:r>
                        <a:rPr lang="ru-RU" sz="1400" baseline="0" dirty="0" smtClean="0"/>
                        <a:t> организаций</a:t>
                      </a:r>
                      <a:endParaRPr lang="ru-RU" sz="1400" dirty="0"/>
                    </a:p>
                  </a:txBody>
                  <a:tcPr marL="91433" marR="91433" marT="45753" marB="4575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47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47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233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Финансы и кредит</a:t>
                      </a:r>
                      <a:endParaRPr lang="ru-RU" sz="1400" dirty="0"/>
                    </a:p>
                  </a:txBody>
                  <a:tcPr marL="91433" marR="91433" marT="45753" marB="4575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67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210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Бухгалтерский учет, анализ и аудит</a:t>
                      </a:r>
                      <a:endParaRPr lang="ru-RU" sz="1400" dirty="0"/>
                    </a:p>
                  </a:txBody>
                  <a:tcPr marL="91433" marR="91433" marT="45753" marB="4575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47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47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33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537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 целом по направлению подготовки</a:t>
                      </a:r>
                      <a:endParaRPr lang="ru-RU" sz="1600" b="1" dirty="0"/>
                    </a:p>
                  </a:txBody>
                  <a:tcPr marL="91433" marR="91433" marT="45753" marB="45753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3" marR="91443" marT="45739" marB="45739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3" marR="91443" marT="45739" marB="45739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3" marR="91443" marT="45739" marB="45739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3" marR="91443" marT="45739" marB="45739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3" marR="91443" marT="45739" marB="4573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835"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 marL="91433" marR="91433" marT="45753" marB="4575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106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106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73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69</a:t>
                      </a:r>
                      <a:endParaRPr lang="ru-RU" sz="1800" dirty="0"/>
                    </a:p>
                  </a:txBody>
                  <a:tcPr marL="91443" marR="91443" marT="45744" marB="4574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18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66988" y="623888"/>
            <a:ext cx="7491412" cy="1281112"/>
          </a:xfrm>
        </p:spPr>
        <p:txBody>
          <a:bodyPr/>
          <a:lstStyle/>
          <a:p>
            <a:pPr algn="ctr" eaLnBrk="1" hangingPunct="1"/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ТРУДОУСТРОЙСТВА ВЫПУСКНИКОВ 2016 г.</a:t>
            </a:r>
            <a:b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 ПОДГОТОВКИ </a:t>
            </a:r>
            <a:b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38.03.02 МЕНЕДЖМЕНТ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2208214" y="1905001"/>
          <a:ext cx="8208961" cy="430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27"/>
                <a:gridCol w="1695410"/>
                <a:gridCol w="680869"/>
                <a:gridCol w="1656194"/>
                <a:gridCol w="648076"/>
                <a:gridCol w="1584185"/>
              </a:tblGrid>
              <a:tr h="10669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Профили подготовки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Общее количество выпускников,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Трудоустроено выпускников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Трудоустроено выпускников по специальности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30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% от общего количества выпускников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% от общего количества выпускников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4132">
                <a:tc>
                  <a:txBody>
                    <a:bodyPr/>
                    <a:lstStyle/>
                    <a:p>
                      <a:pPr algn="l"/>
                      <a:r>
                        <a:rPr lang="ru-RU" sz="1400" smtClean="0"/>
                        <a:t>Производственный</a:t>
                      </a:r>
                      <a:r>
                        <a:rPr lang="ru-RU" sz="1400" baseline="0" smtClean="0"/>
                        <a:t> </a:t>
                      </a:r>
                      <a:r>
                        <a:rPr lang="ru-RU" sz="1400" baseline="0" dirty="0" smtClean="0"/>
                        <a:t>менеджмент</a:t>
                      </a:r>
                      <a:endParaRPr lang="ru-RU" sz="1400" dirty="0"/>
                    </a:p>
                  </a:txBody>
                  <a:tcPr marL="91451" marR="91451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61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157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Государственное и муниципальное управление</a:t>
                      </a:r>
                      <a:endParaRPr lang="ru-RU" sz="1400" dirty="0"/>
                    </a:p>
                  </a:txBody>
                  <a:tcPr marL="91451" marR="91451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67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786"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 целом по направлению подготовки</a:t>
                      </a:r>
                    </a:p>
                  </a:txBody>
                  <a:tcPr marL="91451" marR="91451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4" marR="91444" marT="45714" marB="4571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1653"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 marL="91451" marR="91451" marT="45696" marB="4569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48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48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63</a:t>
                      </a:r>
                      <a:endParaRPr lang="ru-RU" sz="1800" dirty="0"/>
                    </a:p>
                  </a:txBody>
                  <a:tcPr marL="91444" marR="91444" marT="45721" marB="45721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63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9" y="115889"/>
            <a:ext cx="8066087" cy="4333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ТРУДОУСТРОЙСТВА ВЫПУСКНИКОВ 2016 г.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3642" name="Group 90"/>
          <p:cNvGraphicFramePr>
            <a:graphicFrameLocks noGrp="1"/>
          </p:cNvGraphicFramePr>
          <p:nvPr>
            <p:ph idx="1"/>
          </p:nvPr>
        </p:nvGraphicFramePr>
        <p:xfrm>
          <a:off x="1847850" y="655638"/>
          <a:ext cx="8523288" cy="5800974"/>
        </p:xfrm>
        <a:graphic>
          <a:graphicData uri="http://schemas.openxmlformats.org/drawingml/2006/table">
            <a:tbl>
              <a:tblPr/>
              <a:tblGrid>
                <a:gridCol w="2500313"/>
                <a:gridCol w="1497012"/>
                <a:gridCol w="715963"/>
                <a:gridCol w="1570037"/>
                <a:gridCol w="598488"/>
                <a:gridCol w="1641475"/>
              </a:tblGrid>
              <a:tr h="368300">
                <a:tc rowSpan="3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Профили подготовки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 rowSpan="3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Общее              количество выпускников, чел.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 gridSpan="4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Трудоустроено выпускников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самостоятельное трудоустройство</a:t>
                      </a:r>
                    </a:p>
                  </a:txBody>
                  <a:tcPr marL="91449" marR="91449" marT="45715" marB="45715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направлено на предприятие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чел.</a:t>
                      </a:r>
                    </a:p>
                  </a:txBody>
                  <a:tcPr marL="91449" marR="91449" marT="45715" marB="45715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% от общего количества выпускников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чел.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% от общего количества выпускников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</a:tr>
              <a:tr h="365125">
                <a:tc gridSpan="6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38.03.01 Экономика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Экономика организаций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Финансы и кредит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Бухгалтерский учет, анализ и аудит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</a:tr>
              <a:tr h="365125">
                <a:tc gridSpan="6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38.03.02 Менеджмент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1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Производственный менеджмент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86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</a:tr>
              <a:tr h="73025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Государственное и муниципальное управление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</a:tr>
              <a:tr h="366713">
                <a:tc gridSpan="6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 целом по кафедре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   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154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121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1449" marR="9144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DB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1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774825" y="2924175"/>
            <a:ext cx="8713788" cy="3455988"/>
          </a:xfrm>
          <a:prstGeom prst="roundRect">
            <a:avLst>
              <a:gd name="adj" fmla="val 16667"/>
            </a:avLst>
          </a:prstGeom>
          <a:solidFill>
            <a:srgbClr val="3366FF">
              <a:alpha val="35001"/>
            </a:srgb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649413" y="430549"/>
            <a:ext cx="8893175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Результаты мониторинга трудоустройства</a:t>
            </a:r>
          </a:p>
          <a:p>
            <a:pPr algn="ctr"/>
            <a:r>
              <a:rPr lang="ru-RU" altLang="ru-RU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выпускников 2015</a:t>
            </a:r>
            <a:r>
              <a:rPr lang="en-US" altLang="ru-RU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/</a:t>
            </a:r>
            <a:r>
              <a:rPr lang="ru-RU" altLang="ru-RU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16</a:t>
            </a:r>
            <a:r>
              <a:rPr lang="en-US" altLang="ru-RU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учебного года </a:t>
            </a:r>
          </a:p>
          <a:p>
            <a:pPr algn="ctr"/>
            <a:r>
              <a:rPr lang="ru-RU" altLang="ru-RU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 кафедры «Водные биоресурсы и </a:t>
            </a:r>
            <a:r>
              <a:rPr lang="ru-RU" altLang="ru-RU" sz="2400" b="1" dirty="0" err="1">
                <a:solidFill>
                  <a:srgbClr val="000066"/>
                </a:solidFill>
                <a:latin typeface="Tahoma" panose="020B0604030504040204" pitchFamily="34" charset="0"/>
              </a:rPr>
              <a:t>аквакультура</a:t>
            </a:r>
            <a:r>
              <a:rPr lang="ru-RU" altLang="ru-RU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»</a:t>
            </a:r>
          </a:p>
        </p:txBody>
      </p:sp>
      <p:pic>
        <p:nvPicPr>
          <p:cNvPr id="3087" name="Picture 15" descr="DSC_07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689350"/>
            <a:ext cx="40322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100-0011_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689350"/>
            <a:ext cx="40322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lag"/>
          <p:cNvPicPr>
            <a:picLocks noChangeAspect="1" noChangeArrowheads="1"/>
          </p:cNvPicPr>
          <p:nvPr/>
        </p:nvPicPr>
        <p:blipFill>
          <a:blip r:embed="rId4" cstate="print">
            <a:lum bright="70000" contrast="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739" y="3573463"/>
            <a:ext cx="1152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788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524000" y="188913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dirty="0">
                <a:solidFill>
                  <a:srgbClr val="000066"/>
                </a:solidFill>
                <a:latin typeface="Tahoma" panose="020B0604030504040204" pitchFamily="34" charset="0"/>
              </a:rPr>
              <a:t>Выпуск: всего 27 человек.</a:t>
            </a:r>
          </a:p>
          <a:p>
            <a:pPr algn="ctr"/>
            <a:r>
              <a:rPr lang="ru-RU" altLang="ru-RU" sz="2400" dirty="0">
                <a:solidFill>
                  <a:srgbClr val="000066"/>
                </a:solidFill>
                <a:latin typeface="Tahoma" panose="020B0604030504040204" pitchFamily="34" charset="0"/>
              </a:rPr>
              <a:t>Работают по специальности - 10 человек   (37%)</a:t>
            </a:r>
          </a:p>
          <a:p>
            <a:pPr algn="ctr"/>
            <a:r>
              <a:rPr lang="ru-RU" altLang="ru-RU" sz="2400" dirty="0">
                <a:solidFill>
                  <a:srgbClr val="000066"/>
                </a:solidFill>
                <a:latin typeface="Tahoma" panose="020B0604030504040204" pitchFamily="34" charset="0"/>
              </a:rPr>
              <a:t>  В государственных структурах – 3 человека (11%)</a:t>
            </a:r>
          </a:p>
          <a:p>
            <a:pPr algn="ctr"/>
            <a:r>
              <a:rPr lang="ru-RU" altLang="ru-RU" sz="2400" dirty="0">
                <a:solidFill>
                  <a:srgbClr val="000066"/>
                </a:solidFill>
                <a:latin typeface="Tahoma" panose="020B0604030504040204" pitchFamily="34" charset="0"/>
              </a:rPr>
              <a:t>В силовых структурах – 4 человека  (15%)</a:t>
            </a:r>
          </a:p>
          <a:p>
            <a:pPr algn="ctr"/>
            <a:r>
              <a:rPr lang="ru-RU" altLang="ru-RU" sz="2400" dirty="0">
                <a:solidFill>
                  <a:srgbClr val="000066"/>
                </a:solidFill>
                <a:latin typeface="Tahoma" panose="020B0604030504040204" pitchFamily="34" charset="0"/>
              </a:rPr>
              <a:t>В других отраслях – </a:t>
            </a:r>
            <a:r>
              <a:rPr lang="ru-RU" altLang="ru-RU" sz="2400" dirty="0" smtClean="0">
                <a:solidFill>
                  <a:srgbClr val="000066"/>
                </a:solidFill>
                <a:latin typeface="Tahoma" panose="020B0604030504040204" pitchFamily="34" charset="0"/>
              </a:rPr>
              <a:t>10человек </a:t>
            </a:r>
            <a:r>
              <a:rPr lang="ru-RU" altLang="ru-RU" sz="2400" dirty="0">
                <a:solidFill>
                  <a:srgbClr val="000066"/>
                </a:solidFill>
                <a:latin typeface="Tahoma" panose="020B0604030504040204" pitchFamily="34" charset="0"/>
              </a:rPr>
              <a:t>(</a:t>
            </a:r>
            <a:r>
              <a:rPr lang="ru-RU" altLang="ru-RU" sz="2400" dirty="0" smtClean="0">
                <a:solidFill>
                  <a:srgbClr val="000066"/>
                </a:solidFill>
                <a:latin typeface="Tahoma" panose="020B0604030504040204" pitchFamily="34" charset="0"/>
              </a:rPr>
              <a:t>37%)</a:t>
            </a:r>
            <a:endParaRPr lang="ru-RU" altLang="ru-RU" sz="24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altLang="ru-RU" sz="2400" dirty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1774826" y="3357563"/>
            <a:ext cx="8569325" cy="3313112"/>
          </a:xfrm>
          <a:prstGeom prst="roundRect">
            <a:avLst>
              <a:gd name="adj" fmla="val 16667"/>
            </a:avLst>
          </a:prstGeom>
          <a:solidFill>
            <a:srgbClr val="3366FF">
              <a:alpha val="35001"/>
            </a:srgb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198" name="Object 30"/>
          <p:cNvGraphicFramePr>
            <a:graphicFrameLocks noChangeAspect="1"/>
          </p:cNvGraphicFramePr>
          <p:nvPr/>
        </p:nvGraphicFramePr>
        <p:xfrm>
          <a:off x="1847850" y="3552826"/>
          <a:ext cx="9067800" cy="3305175"/>
        </p:xfrm>
        <a:graphic>
          <a:graphicData uri="http://schemas.openxmlformats.org/presentationml/2006/ole">
            <p:oleObj spid="_x0000_s61449" name="Диаграмма" r:id="rId3" imgW="9067800" imgH="3305175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49086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Перечень предприятий, на которых трудоустроились выпускники, работающие по специальности: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16113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ФГБНУ «АзНИИРХ» (Ростов, Приморско-Ахтарск) 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(3 человека)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Рогожкинский рыбоводный завод (1 человек)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Семикаракорский рыбоводный завод (1 человек)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ФГБУ «Аздонрыбвод» (2 человека)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ООО «Фиш». Колхоз Мирошниченко (1 человек)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Азово-Черноморское территориальное управление Росрыболовства (1 человек)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ФГБУ «Бейсугское нерестово-выростное хозяйство» (1 человек, должность: ведущий рыбовод)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9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468" y="32309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Отдел содействия трудоустройству выпускников:</a:t>
            </a:r>
            <a:endParaRPr lang="ru-RU" dirty="0" smtClean="0"/>
          </a:p>
          <a:p>
            <a:pPr algn="just"/>
            <a:r>
              <a:rPr lang="ru-RU" dirty="0" smtClean="0"/>
              <a:t>Отдел </a:t>
            </a:r>
            <a:r>
              <a:rPr lang="ru-RU" dirty="0"/>
              <a:t>содействия трудоустройству выпускников был организован приказом директора филиала №56/1-д от 03.06.2013 года, является структурным подразделением </a:t>
            </a:r>
            <a:r>
              <a:rPr lang="ru-RU" dirty="0" err="1"/>
              <a:t>ДКГИПТиБ</a:t>
            </a:r>
            <a:r>
              <a:rPr lang="ru-RU" dirty="0"/>
              <a:t> (филиал) ФГБОУ ВО «МГУТУ им. К.Г. Разумовского (ПКУ)», оказывает содействие трудоустройству выпускников и временной трудовой занятости студентов университета, повышения их конкурентоспособности на рынке труда.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16" y="29899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Отдел содействия трудоустройству выпускников организует</a:t>
            </a:r>
            <a:endParaRPr lang="ru-RU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53791" y="3593908"/>
            <a:ext cx="9607640" cy="92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lvl="4" eaLnBrk="0" hangingPunct="0"/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презентации компаний-работодателей;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лекции, семинары, мастер-классы по вопросам трудоустройства</a:t>
            </a:r>
          </a:p>
          <a:p>
            <a:pPr lvl="4" eaLnBrk="0" hangingPunct="0"/>
            <a:r>
              <a:rPr lang="ru-RU" altLang="ru-RU" sz="1400" dirty="0">
                <a:solidFill>
                  <a:srgbClr val="2F2B2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ярмарки вакансий, Дни карьеры в </a:t>
            </a:r>
            <a:r>
              <a:rPr lang="ru-RU" altLang="ru-RU" sz="1400" dirty="0" err="1">
                <a:solidFill>
                  <a:srgbClr val="2F2B2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ДКГИПТиБ</a:t>
            </a:r>
            <a:r>
              <a:rPr lang="ru-RU" altLang="ru-RU" sz="1400" dirty="0">
                <a:solidFill>
                  <a:srgbClr val="2F2B2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6468" y="47414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Отдел содействия трудоустройству выпускников проводит:</a:t>
            </a:r>
            <a:endParaRPr lang="ru-RU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56317" y="5323010"/>
            <a:ext cx="6314940" cy="135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консультации по вопросам трудоустройства - способы поиска работы, состояние рынка труда, основные требования работодателей и т.д.;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психологические консультации - составление эффективного резюме,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самопрезентация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на собеседовании, помощь в постановке карьерных целей, профориентация 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т.д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2203" y="91225"/>
            <a:ext cx="4295820" cy="322186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843234" y="3356457"/>
            <a:ext cx="4159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2F2B20"/>
                </a:solidFill>
              </a:rPr>
              <a:t>В 2015 году был создан Союз выпускников </a:t>
            </a:r>
            <a:r>
              <a:rPr lang="ru-RU" dirty="0" err="1">
                <a:solidFill>
                  <a:srgbClr val="2F2B20"/>
                </a:solidFill>
              </a:rPr>
              <a:t>ДКГИПТиЭ</a:t>
            </a:r>
            <a:r>
              <a:rPr lang="ru-RU" dirty="0">
                <a:solidFill>
                  <a:srgbClr val="2F2B20"/>
                </a:solidFill>
              </a:rPr>
              <a:t>. Это стало новой страницей истории нашего института. Связана она с необходимостью нового позиционирования нашего института, его студентов и выпускников. Союз Выпускников </a:t>
            </a:r>
            <a:r>
              <a:rPr lang="ru-RU" dirty="0" err="1">
                <a:solidFill>
                  <a:srgbClr val="2F2B20"/>
                </a:solidFill>
              </a:rPr>
              <a:t>ДКГИПТиЭ</a:t>
            </a:r>
            <a:r>
              <a:rPr lang="ru-RU" dirty="0">
                <a:solidFill>
                  <a:srgbClr val="2F2B20"/>
                </a:solidFill>
              </a:rPr>
              <a:t> – это сообщество людей, в которое каждый выпускник попадает после окончания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08535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074" y="695459"/>
            <a:ext cx="7708503" cy="32325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98448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b="1" i="1" spc="-100" dirty="0" smtClean="0">
              <a:solidFill>
                <a:srgbClr val="675E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j-ea"/>
              <a:cs typeface="+mj-cs"/>
            </a:endParaRPr>
          </a:p>
          <a:p>
            <a:endParaRPr lang="ru-RU" sz="3200" b="1" i="1" spc="-100" dirty="0">
              <a:solidFill>
                <a:srgbClr val="675E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j-ea"/>
              <a:cs typeface="+mj-cs"/>
            </a:endParaRPr>
          </a:p>
          <a:p>
            <a:endParaRPr lang="ru-RU" sz="3200" b="1" i="1" spc="-100" dirty="0" smtClean="0">
              <a:solidFill>
                <a:srgbClr val="675E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j-ea"/>
              <a:cs typeface="+mj-cs"/>
            </a:endParaRPr>
          </a:p>
          <a:p>
            <a:endParaRPr lang="ru-RU" sz="3200" b="1" i="1" spc="-100" dirty="0">
              <a:solidFill>
                <a:srgbClr val="675E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j-ea"/>
              <a:cs typeface="+mj-cs"/>
            </a:endParaRPr>
          </a:p>
          <a:p>
            <a:r>
              <a:rPr lang="ru-RU" sz="3200" b="1" i="1" spc="-100" dirty="0" smtClean="0">
                <a:solidFill>
                  <a:srgbClr val="675E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  <a:cs typeface="+mj-cs"/>
              </a:rPr>
              <a:t>Анализ </a:t>
            </a:r>
          </a:p>
          <a:p>
            <a:r>
              <a:rPr lang="ru-RU" sz="3200" b="1" i="1" spc="-100" dirty="0" smtClean="0">
                <a:solidFill>
                  <a:srgbClr val="675E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  <a:cs typeface="+mj-cs"/>
              </a:rPr>
              <a:t>направлений </a:t>
            </a:r>
          </a:p>
          <a:p>
            <a:r>
              <a:rPr lang="ru-RU" sz="3200" b="1" i="1" spc="-100" dirty="0" smtClean="0">
                <a:solidFill>
                  <a:srgbClr val="675E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  <a:cs typeface="+mj-cs"/>
              </a:rPr>
              <a:t>деятельности по </a:t>
            </a:r>
          </a:p>
          <a:p>
            <a:r>
              <a:rPr lang="ru-RU" sz="3200" b="1" i="1" spc="-100" dirty="0" smtClean="0">
                <a:solidFill>
                  <a:srgbClr val="675E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  <a:cs typeface="+mj-cs"/>
              </a:rPr>
              <a:t>трудоустройству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869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43288" cy="1085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рынка труда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3606800" y="160181"/>
            <a:ext cx="8585200" cy="23971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Пищевая и перерабатывающая промышленность занимает первое место среди обрабатывающих производств по объемам отгруженных товаров (выполненных работ и услуг) - ее вклад в общий промышленный объем составляет более 39%. В промышленности работает более 200 крупных и средних предприятий и более тысячи организаций малого бизнеса, на которых занято около 31,5 тыс. человек. </a:t>
            </a:r>
          </a:p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В области производятся все основные виды продуктов питания, за исключением сахара и соли.</a:t>
            </a:r>
          </a:p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Ассортиментный ряд предприятий пищевой и перерабатывающей промышленности составляет свыше 2 тысяч наименований продовольственных товаров, более 500 видов из которых соответствует Европейским стандартам.</a:t>
            </a:r>
          </a:p>
          <a:p>
            <a:pPr marL="0" indent="0" eaLnBrk="1" hangingPunct="1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 2" pitchFamily="18" charset="2"/>
              <a:buNone/>
              <a:tabLst>
                <a:tab pos="4572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Продукция поставляется в другие регионы России и  экспортируется в Киргизию, Казахстан, Узбекистан, Армению, Таджикистан, Туркменистан, Азербайджан, республику Беларусь, Афганистан, Монголию, страны ЕС (Литву, Латвию, Эстонию, Чехию).</a:t>
            </a:r>
          </a:p>
          <a:p>
            <a:pPr marL="0" indent="0" eaLnBrk="1" hangingPunct="1">
              <a:lnSpc>
                <a:spcPct val="70000"/>
              </a:lnSpc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57347" name="Рисунок 3" descr="http://www.donland.ru/Data/Sites/1/media/about/agriculture/hleb_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2788"/>
            <a:ext cx="34734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89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/>
          <p:cNvSpPr>
            <a:spLocks noChangeArrowheads="1"/>
          </p:cNvSpPr>
          <p:nvPr/>
        </p:nvSpPr>
        <p:spPr bwMode="auto">
          <a:xfrm>
            <a:off x="4956175" y="5484813"/>
            <a:ext cx="6986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333333"/>
                </a:solidFill>
              </a:rPr>
              <a:t>В </a:t>
            </a:r>
            <a:r>
              <a:rPr lang="ru-RU" sz="2000" b="1">
                <a:solidFill>
                  <a:srgbClr val="333333"/>
                </a:solidFill>
              </a:rPr>
              <a:t>Ростовской</a:t>
            </a:r>
            <a:r>
              <a:rPr lang="ru-RU" sz="2000">
                <a:solidFill>
                  <a:srgbClr val="333333"/>
                </a:solidFill>
              </a:rPr>
              <a:t> </a:t>
            </a:r>
            <a:r>
              <a:rPr lang="ru-RU" sz="2000" b="1">
                <a:solidFill>
                  <a:srgbClr val="333333"/>
                </a:solidFill>
              </a:rPr>
              <a:t>области</a:t>
            </a:r>
            <a:r>
              <a:rPr lang="ru-RU" sz="2000">
                <a:solidFill>
                  <a:srgbClr val="333333"/>
                </a:solidFill>
              </a:rPr>
              <a:t>  функционируют  </a:t>
            </a:r>
            <a:r>
              <a:rPr lang="ru-RU" sz="2000" b="1">
                <a:solidFill>
                  <a:srgbClr val="333333"/>
                </a:solidFill>
              </a:rPr>
              <a:t>1397</a:t>
            </a:r>
            <a:r>
              <a:rPr lang="ru-RU" sz="2000">
                <a:solidFill>
                  <a:srgbClr val="333333"/>
                </a:solidFill>
              </a:rPr>
              <a:t> ресторана</a:t>
            </a:r>
          </a:p>
          <a:p>
            <a:r>
              <a:rPr lang="ru-RU" sz="2000">
                <a:solidFill>
                  <a:srgbClr val="333333"/>
                </a:solidFill>
              </a:rPr>
              <a:t>В</a:t>
            </a:r>
            <a:r>
              <a:rPr lang="ru-RU" sz="2000" b="1">
                <a:solidFill>
                  <a:srgbClr val="333333"/>
                </a:solidFill>
              </a:rPr>
              <a:t> Ростове-на-Дону </a:t>
            </a:r>
            <a:r>
              <a:rPr lang="ru-RU" sz="2000">
                <a:solidFill>
                  <a:srgbClr val="333333"/>
                </a:solidFill>
              </a:rPr>
              <a:t>зарегистрировано </a:t>
            </a:r>
            <a:r>
              <a:rPr lang="ru-RU" sz="2000" b="1">
                <a:solidFill>
                  <a:srgbClr val="333333"/>
                </a:solidFill>
              </a:rPr>
              <a:t>462</a:t>
            </a:r>
            <a:r>
              <a:rPr lang="ru-RU" sz="2000">
                <a:solidFill>
                  <a:srgbClr val="333333"/>
                </a:solidFill>
              </a:rPr>
              <a:t> предприятия общественного питания</a:t>
            </a:r>
            <a:endParaRPr lang="ru-RU" sz="2000">
              <a:latin typeface="Corbel" pitchFamily="34" charset="0"/>
            </a:endParaRPr>
          </a:p>
        </p:txBody>
      </p:sp>
      <p:pic>
        <p:nvPicPr>
          <p:cNvPr id="5837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911475"/>
            <a:ext cx="47625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87800"/>
            <a:ext cx="38274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Рисунок 4" descr="http://cityreporter.ru/wp-content/uploads/2016/09/DSC_2296.jpg">
            <a:hlinkClick r:id="rId4" tooltip="&quot;DSC_2296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06888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362450" y="0"/>
            <a:ext cx="6096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В регионе</a:t>
            </a:r>
            <a:r>
              <a:rPr lang="ru-RU" dirty="0">
                <a:solidFill>
                  <a:srgbClr val="2F2B20"/>
                </a:solidFill>
              </a:rPr>
              <a:t>  функционирует  </a:t>
            </a:r>
            <a:r>
              <a:rPr lang="ru-RU" dirty="0" err="1" smtClean="0">
                <a:solidFill>
                  <a:srgbClr val="2F2B20"/>
                </a:solidFill>
              </a:rPr>
              <a:t>функционирует</a:t>
            </a:r>
            <a:r>
              <a:rPr lang="ru-RU" dirty="0" smtClean="0">
                <a:solidFill>
                  <a:srgbClr val="2F2B20"/>
                </a:solidFill>
              </a:rPr>
              <a:t> объединение </a:t>
            </a:r>
            <a:r>
              <a:rPr lang="ru-RU" dirty="0">
                <a:solidFill>
                  <a:srgbClr val="2F2B20"/>
                </a:solidFill>
              </a:rPr>
              <a:t> «Долина Дона»,</a:t>
            </a:r>
            <a:r>
              <a:rPr lang="ru-RU" b="1" dirty="0"/>
              <a:t> </a:t>
            </a:r>
            <a:r>
              <a:rPr lang="ru-RU" dirty="0">
                <a:solidFill>
                  <a:srgbClr val="2F2B20"/>
                </a:solidFill>
              </a:rPr>
              <a:t> в него вошли 17 участников, среди них производители — вина и оборудования, туристические компании.</a:t>
            </a:r>
          </a:p>
          <a:p>
            <a:r>
              <a:rPr lang="ru-RU" dirty="0"/>
              <a:t>Работают восемь крупных винодельческих предприятий и 25 крестьянско-фермерских хозяйств, которые выращивают и перерабатывают  виноград</a:t>
            </a:r>
          </a:p>
        </p:txBody>
      </p:sp>
    </p:spTree>
    <p:extLst>
      <p:ext uri="{BB962C8B-B14F-4D97-AF65-F5344CB8AC3E}">
        <p14:creationId xmlns:p14="http://schemas.microsoft.com/office/powerpoint/2010/main" xmlns="" val="35641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762" y="3025198"/>
            <a:ext cx="7907628" cy="3686264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5400" dirty="0" smtClean="0">
                <a:solidFill>
                  <a:srgbClr val="666666"/>
                </a:solidFill>
                <a:latin typeface="Verdana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4D4635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4D4635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4D4635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4D4635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858157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858157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Официальные данные по России:</a:t>
            </a:r>
            <a:b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 ВОУ осуществляющих подготовку по специальности</a:t>
            </a:r>
            <a:b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 «Технолог общественного питания»-47</a:t>
            </a:r>
            <a:b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  <a:t/>
            </a:r>
            <a:b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 в Ростовской области -1 </a:t>
            </a:r>
            <a:b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  <a:t/>
            </a:r>
            <a:b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</a:rPr>
              <a:t>в</a:t>
            </a: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 соседних регионах :</a:t>
            </a:r>
            <a:b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  <a:t/>
            </a:r>
            <a:b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Ставропольский край – 2</a:t>
            </a:r>
            <a:b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  <a:t/>
            </a:r>
            <a:b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Краснодарский край -3</a:t>
            </a:r>
            <a:b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  <a:t/>
            </a:r>
            <a:b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Волгоградская область -0</a:t>
            </a:r>
            <a: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  <a:t/>
            </a:r>
            <a:b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 </a:t>
            </a:r>
            <a: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  <a:t/>
            </a:r>
            <a:br>
              <a:rPr lang="ru-RU" sz="1300" b="1" dirty="0" smtClean="0">
                <a:solidFill>
                  <a:srgbClr val="858157"/>
                </a:solidFill>
                <a:latin typeface="Calibri" pitchFamily="34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СПОУ </a:t>
            </a:r>
            <a:b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858157"/>
                </a:solidFill>
                <a:latin typeface="Verdana" pitchFamily="34" charset="0"/>
                <a:cs typeface="Times New Roman" pitchFamily="18" charset="0"/>
              </a:rPr>
              <a:t>Ростов –на-дону - 2</a:t>
            </a:r>
            <a:r>
              <a:rPr lang="ru-RU" sz="1600" b="1" dirty="0" smtClean="0">
                <a:solidFill>
                  <a:srgbClr val="4D4635"/>
                </a:solidFill>
                <a:latin typeface="Calibri" pitchFamily="34" charset="0"/>
              </a:rPr>
              <a:t/>
            </a:r>
            <a:br>
              <a:rPr lang="ru-RU" sz="1600" b="1" dirty="0" smtClean="0">
                <a:solidFill>
                  <a:srgbClr val="4D4635"/>
                </a:solidFill>
                <a:latin typeface="Calibri" pitchFamily="34" charset="0"/>
              </a:rPr>
            </a:br>
            <a:endParaRPr lang="ru-RU" sz="1600" b="1" dirty="0" smtClean="0">
              <a:solidFill>
                <a:srgbClr val="4D463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1699" y="138149"/>
            <a:ext cx="76862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                      Анализ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состояния</a:t>
            </a: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endParaRPr lang="ru-RU" sz="2000" b="1" i="1" dirty="0">
              <a:solidFill>
                <a:schemeClr val="bg2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            рынка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образовательных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услуг</a:t>
            </a: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endParaRPr lang="ru-RU" sz="2000" b="1" i="1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        в целях выявления конкурентоспособных</a:t>
            </a: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endParaRPr lang="ru-RU" sz="2000" b="1" i="1" dirty="0">
              <a:solidFill>
                <a:schemeClr val="bg2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                 преимуществ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выпускников </a:t>
            </a:r>
            <a:endParaRPr lang="ru-RU" sz="2000" b="1" i="1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(продвижение имиджа института;</a:t>
            </a: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ценка уникальности направлений подготовки</a:t>
            </a: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Формирование банка отзывов выпускников </a:t>
            </a: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и работодателей)</a:t>
            </a: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ts val="1800"/>
              </a:lnSpc>
              <a:buSzPts val="1000"/>
              <a:tabLst>
                <a:tab pos="457200" algn="l"/>
              </a:tabLst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5939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4697" y="4644537"/>
            <a:ext cx="35956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00023"/>
            <a:ext cx="4414672" cy="33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63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7150" y="1298575"/>
            <a:ext cx="7315200" cy="325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0418" name="Прямоугольник 3"/>
          <p:cNvSpPr>
            <a:spLocks noChangeArrowheads="1"/>
          </p:cNvSpPr>
          <p:nvPr/>
        </p:nvSpPr>
        <p:spPr bwMode="auto">
          <a:xfrm>
            <a:off x="3867151" y="1485900"/>
            <a:ext cx="805815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Координация работ по </a:t>
            </a:r>
            <a:r>
              <a:rPr lang="ru-RU" sz="2400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обеспечению</a:t>
            </a: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endParaRPr lang="ru-RU" sz="2400" b="1" dirty="0">
              <a:solidFill>
                <a:srgbClr val="00B0F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 трудоустройства  выпускников</a:t>
            </a:r>
            <a:r>
              <a:rPr lang="ru-RU" sz="2400" b="1" dirty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endParaRPr lang="ru-RU" sz="2400" b="1" dirty="0">
              <a:solidFill>
                <a:srgbClr val="00B0F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endParaRPr lang="ru-RU" sz="2400" b="1" dirty="0">
              <a:solidFill>
                <a:srgbClr val="00B0F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endParaRPr lang="ru-RU" sz="2400" b="1" dirty="0">
              <a:solidFill>
                <a:srgbClr val="00B0F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1.организация временной занятости</a:t>
            </a: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endParaRPr lang="ru-RU" sz="2400" b="1" dirty="0">
              <a:solidFill>
                <a:srgbClr val="00B0F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2.организация стажировок и</a:t>
            </a: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endParaRPr lang="ru-RU" sz="2400" b="1" dirty="0">
              <a:solidFill>
                <a:srgbClr val="00B0F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практик в рамках учебного плана</a:t>
            </a: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endParaRPr lang="ru-RU" sz="2400" b="1" dirty="0">
              <a:solidFill>
                <a:srgbClr val="00B0F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3.трудоустройство</a:t>
            </a:r>
          </a:p>
        </p:txBody>
      </p:sp>
      <p:pic>
        <p:nvPicPr>
          <p:cNvPr id="6041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295" y="2408864"/>
            <a:ext cx="328771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4856" y="4579054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3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Рам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18A1B607-7BAE-46D6-8090-545AC7BDD739}"/>
    </a:ext>
  </a:extLst>
</a:theme>
</file>

<file path=ppt/theme/theme10.xml><?xml version="1.0" encoding="utf-8"?>
<a:theme xmlns:a="http://schemas.openxmlformats.org/drawingml/2006/main" name="4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1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3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814</TotalTime>
  <Words>1862</Words>
  <Application>Microsoft Office PowerPoint</Application>
  <PresentationFormat>Произвольный</PresentationFormat>
  <Paragraphs>471</Paragraphs>
  <Slides>36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52" baseType="lpstr">
      <vt:lpstr>Рама</vt:lpstr>
      <vt:lpstr>Легкий дым</vt:lpstr>
      <vt:lpstr>Тема Office</vt:lpstr>
      <vt:lpstr>1_Тема Office</vt:lpstr>
      <vt:lpstr>2_Тема Office</vt:lpstr>
      <vt:lpstr>3_Тема Office</vt:lpstr>
      <vt:lpstr>1_Легкий дым</vt:lpstr>
      <vt:lpstr>2_Легкий дым</vt:lpstr>
      <vt:lpstr>3_Легкий дым</vt:lpstr>
      <vt:lpstr>4_Легкий дым</vt:lpstr>
      <vt:lpstr>Океан</vt:lpstr>
      <vt:lpstr>1_Океан</vt:lpstr>
      <vt:lpstr>2_Океан</vt:lpstr>
      <vt:lpstr>7_Тема Office</vt:lpstr>
      <vt:lpstr>Диаграмма Microsoft Office Excel</vt:lpstr>
      <vt:lpstr>Диаграмма</vt:lpstr>
      <vt:lpstr>Слайд 1</vt:lpstr>
      <vt:lpstr>Слайд 2</vt:lpstr>
      <vt:lpstr>Слайд 3</vt:lpstr>
      <vt:lpstr>Слайд 4</vt:lpstr>
      <vt:lpstr>Слайд 5</vt:lpstr>
      <vt:lpstr>Анализ рынка труда</vt:lpstr>
      <vt:lpstr>Слайд 7</vt:lpstr>
      <vt:lpstr>     Официальные данные по России:   ВОУ осуществляющих подготовку по специальности   «Технолог общественного питания»-47   в Ростовской области -1   в соседних регионах :  Ставропольский край – 2  Краснодарский край -3  Волгоградская область -0   СПОУ  Ростов –на-дону - 2 </vt:lpstr>
      <vt:lpstr> </vt:lpstr>
      <vt:lpstr>Слайд 10</vt:lpstr>
      <vt:lpstr>база вакансий </vt:lpstr>
      <vt:lpstr>Слайд 12</vt:lpstr>
      <vt:lpstr>Слайд 13</vt:lpstr>
      <vt:lpstr>Слайд 14</vt:lpstr>
      <vt:lpstr>Слайд 15</vt:lpstr>
      <vt:lpstr>Победы студентов в профессиональных конкурсах</vt:lpstr>
      <vt:lpstr>Слайд 17</vt:lpstr>
      <vt:lpstr>Слайд 18</vt:lpstr>
      <vt:lpstr>Слайд 19</vt:lpstr>
      <vt:lpstr>Слайд 20</vt:lpstr>
      <vt:lpstr>Итоги мониторинга трудоустройства :  выпуск  2016 год</vt:lpstr>
      <vt:lpstr>Слайд 22</vt:lpstr>
      <vt:lpstr>Слайд 23</vt:lpstr>
      <vt:lpstr>Слайд 24</vt:lpstr>
      <vt:lpstr>Слайд 25</vt:lpstr>
      <vt:lpstr>Мониторинг трудоустройства выпускников 2016 г.  по кафедре  «Пищевые технологии и оборудование»</vt:lpstr>
      <vt:lpstr>Контингент выпускников  кафедры «Пищевые технологии и оборудование»</vt:lpstr>
      <vt:lpstr>Слайд 28</vt:lpstr>
      <vt:lpstr>Слайд 29</vt:lpstr>
      <vt:lpstr>Кафедра бизнеса и проектных технологий</vt:lpstr>
      <vt:lpstr>АНАЛИЗ  ТРУДОУСТРОЙСТВА ВЫПУСКНИКОВ 2016 г.                   НАПРАВЛЕНИЯ  ПОДГОТОВКИ  38.03.01 ЭКОНОМИКА </vt:lpstr>
      <vt:lpstr>АНАЛИЗ  ТРУДОУСТРОЙСТВА ВЫПУСКНИКОВ 2016 г. НАПРАВЛЕНИЯ  ПОДГОТОВКИ  38.03.02 МЕНЕДЖМЕНТ </vt:lpstr>
      <vt:lpstr>АНАЛИЗ  ТРУДОУСТРОЙСТВА ВЫПУСКНИКОВ 2016 г. </vt:lpstr>
      <vt:lpstr>Слайд 34</vt:lpstr>
      <vt:lpstr>Слайд 35</vt:lpstr>
      <vt:lpstr>Перечень предприятий, на которых трудоустроились выпускники, работающие по специальности: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мониторинга трудоустройства выпускников                                                         2016 год</dc:title>
  <dc:creator>Lenovo</dc:creator>
  <cp:lastModifiedBy>User</cp:lastModifiedBy>
  <cp:revision>84</cp:revision>
  <cp:lastPrinted>2017-02-27T21:33:36Z</cp:lastPrinted>
  <dcterms:created xsi:type="dcterms:W3CDTF">2017-01-25T16:02:37Z</dcterms:created>
  <dcterms:modified xsi:type="dcterms:W3CDTF">2017-11-09T15:01:13Z</dcterms:modified>
</cp:coreProperties>
</file>