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notesMasterIdLst>
    <p:notesMasterId r:id="rId27"/>
  </p:notesMasterIdLst>
  <p:sldIdLst>
    <p:sldId id="289" r:id="rId4"/>
    <p:sldId id="292" r:id="rId5"/>
    <p:sldId id="293" r:id="rId6"/>
    <p:sldId id="287" r:id="rId7"/>
    <p:sldId id="281" r:id="rId8"/>
    <p:sldId id="296" r:id="rId9"/>
    <p:sldId id="294" r:id="rId10"/>
    <p:sldId id="295" r:id="rId11"/>
    <p:sldId id="274" r:id="rId12"/>
    <p:sldId id="297" r:id="rId13"/>
    <p:sldId id="290" r:id="rId14"/>
    <p:sldId id="269" r:id="rId15"/>
    <p:sldId id="270" r:id="rId16"/>
    <p:sldId id="271" r:id="rId17"/>
    <p:sldId id="272" r:id="rId18"/>
    <p:sldId id="273" r:id="rId19"/>
    <p:sldId id="277" r:id="rId20"/>
    <p:sldId id="276" r:id="rId21"/>
    <p:sldId id="278" r:id="rId22"/>
    <p:sldId id="280" r:id="rId23"/>
    <p:sldId id="265" r:id="rId24"/>
    <p:sldId id="288" r:id="rId25"/>
    <p:sldId id="267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C99A-D810-4738-95D9-C05FFD371D7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0C259-EA18-4551-AABD-95243B8E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0C259-EA18-4551-AABD-95243B8E942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4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0C259-EA18-4551-AABD-95243B8E942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8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5355-F026-4950-80C6-72272A5B94A6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22BF-CB3B-4282-B9DB-4F747E069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5F2E7-7166-40C5-8FC5-8DB14A14811D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9EB7C-9E67-43A8-99F4-8A94F903A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AF25-8BD1-4A1D-A3DA-7526ECCCB6ED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8837-27C2-46FB-9611-5BFFC21BE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C6CD-71F6-4157-8B2F-FF49F221A91C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91D0-EF0A-4F4C-AE3D-46C6FE9CA239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4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F6EC-A705-443B-BC28-D9E3E0EE8E58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E9C4-8155-4D22-8376-894362BF545D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1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68C0-DA6D-40F5-A3BF-3CCA7A0CFF62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BB4F-75BE-47EB-A043-FB68FD06A1A2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9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C26B-9B39-4A64-842C-F4C10A514B4F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A1D0-5F16-4522-9633-8572CA707664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7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A385-E62C-4098-B463-B331E3F42270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959E-CCC8-42C2-9B32-C3B29ECC1CC8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5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A4F6-548D-43A1-8C58-DA735FE40455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A4C0-2AAB-4F81-93BC-03F0FF96EF05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9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04BF-FB3F-4D34-9018-2B0CB924FA6B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6FDF-B166-4A10-AE60-168123F20489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19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D421-4FA8-43B2-93DA-6EA890540755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801F-2073-4206-A664-17174ED4DDC3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1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C193-3518-45E5-8A19-F6EFE8351D79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63A3-3C6D-4F03-9595-A82547D98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EE2E-36AF-41F0-AE86-2B2BE5D16FF4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DCB8-E7F2-4DB2-987D-592747B2B10E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83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9879-B30F-4913-A7DE-4D61F1588A96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BCCE-AC21-4376-92E2-E30C67316B36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35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75DC-2FA1-4FFA-823D-DF6DB901AF7F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008C-E5E8-4C76-AD28-11BC53FBE9AC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73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C6CD-71F6-4157-8B2F-FF49F221A91C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91D0-EF0A-4F4C-AE3D-46C6FE9CA239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60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F6EC-A705-443B-BC28-D9E3E0EE8E58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E9C4-8155-4D22-8376-894362BF545D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02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68C0-DA6D-40F5-A3BF-3CCA7A0CFF62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BB4F-75BE-47EB-A043-FB68FD06A1A2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14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C26B-9B39-4A64-842C-F4C10A514B4F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A1D0-5F16-4522-9633-8572CA707664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33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A385-E62C-4098-B463-B331E3F42270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959E-CCC8-42C2-9B32-C3B29ECC1CC8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27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A4F6-548D-43A1-8C58-DA735FE40455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A4C0-2AAB-4F81-93BC-03F0FF96EF05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76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04BF-FB3F-4D34-9018-2B0CB924FA6B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6FDF-B166-4A10-AE60-168123F20489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6AC9-6BCE-4AAB-A2F9-89CA29053002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3738-E6D5-4EFD-AEE3-7E24EBE3A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D421-4FA8-43B2-93DA-6EA890540755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801F-2073-4206-A664-17174ED4DDC3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88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EE2E-36AF-41F0-AE86-2B2BE5D16FF4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DCB8-E7F2-4DB2-987D-592747B2B10E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0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9879-B30F-4913-A7DE-4D61F1588A96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BCCE-AC21-4376-92E2-E30C67316B36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32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75DC-2FA1-4FFA-823D-DF6DB901AF7F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008C-E5E8-4C76-AD28-11BC53FBE9AC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9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EC28-54AD-45A1-B0D7-066A36895D60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9B30-842E-4810-B6A0-02DFE4204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8D5E-D6A4-4DA3-8020-97913595A2B5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8B9D-DF71-4958-B5DD-DD9BAAF74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4302-1E88-4F5A-9CD2-DF4AF1DB1EC3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3022-B221-4B4C-995C-C2F63F5A7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4990-7722-4279-8683-02AA6B5AFD94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462E-7C9F-4D01-81FA-C71BFF5E9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57FA1BF-07C1-4BBA-8E74-D0D27DA52D36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AD717D-74B7-4E3F-B1B8-79FF92788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1FEF-7404-44F3-B52F-F46B33B93C7A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C2AF0-DAE4-4802-B457-5D9E16AA5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2EF7EDA-9D40-462F-BD9D-BF2FD3620C59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21BFA25-3CAC-4EA0-AC94-9F0A48260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683137-401D-4757-88D5-4CDF8D0C81D0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1457FFA-E395-47EF-908D-F7366CB9C46E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5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rgbClr val="6F664C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ern="1200">
          <a:solidFill>
            <a:srgbClr val="6F664C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6F664C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6F664C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6F66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683137-401D-4757-88D5-4CDF8D0C81D0}" type="datetimeFigureOut">
              <a:rPr lang="ru-RU">
                <a:solidFill>
                  <a:srgbClr val="2F2B20">
                    <a:lumMod val="50000"/>
                    <a:lumOff val="50000"/>
                  </a:srgbClr>
                </a:solidFill>
              </a:rPr>
              <a:pPr>
                <a:defRPr/>
              </a:pPr>
              <a:t>28.02.2017</a:t>
            </a:fld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1457FFA-E395-47EF-908D-F7366CB9C46E}" type="slidenum">
              <a:rPr lang="ru-RU">
                <a:solidFill>
                  <a:srgbClr val="A9A57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8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rgbClr val="6F664C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ern="1200">
          <a:solidFill>
            <a:srgbClr val="6F664C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6F664C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6F664C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6F66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366" y="0"/>
            <a:ext cx="84485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/>
              </a:rPr>
              <a:t>Организация практик студентов </a:t>
            </a:r>
            <a:br>
              <a:rPr lang="ru-RU" altLang="ru-RU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/>
              </a:rPr>
            </a:b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/>
              </a:rPr>
              <a:t>на предприятиях будущего трудоустройства </a:t>
            </a:r>
            <a:br>
              <a:rPr lang="ru-RU" altLang="ru-RU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/>
              </a:rPr>
            </a:b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/>
              </a:rPr>
              <a:t>и в казачьих хозяйствах</a:t>
            </a:r>
            <a:r>
              <a:rPr lang="ru-RU" sz="4800" b="1" u="sng" spc="-5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ru-RU" sz="4800" b="1" u="sng" spc="-5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366" y="2400920"/>
            <a:ext cx="9968247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0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itchFamily="34" charset="0"/>
              <a:buChar char=" "/>
            </a:pPr>
            <a:r>
              <a:rPr lang="ru-RU" sz="4300" b="1" dirty="0">
                <a:solidFill>
                  <a:srgbClr val="8E4221"/>
                </a:solidFill>
                <a:latin typeface="Calibri Light"/>
              </a:rPr>
              <a:t>кафедра </a:t>
            </a:r>
            <a:r>
              <a:rPr lang="ru-RU" sz="4300" b="1" i="1" dirty="0">
                <a:solidFill>
                  <a:srgbClr val="8E42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</a:rPr>
              <a:t>«Технологии и товароведение</a:t>
            </a:r>
            <a:r>
              <a:rPr lang="ru-RU" sz="4300" b="1" dirty="0">
                <a:solidFill>
                  <a:srgbClr val="8E4221"/>
                </a:solidFill>
                <a:latin typeface="Calibri Light"/>
              </a:rPr>
              <a:t>»</a:t>
            </a:r>
            <a:endParaRPr lang="ru-RU" sz="2000" b="1" dirty="0">
              <a:solidFill>
                <a:srgbClr val="8E4221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365" y="3203488"/>
            <a:ext cx="10277341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ru-RU" altLang="ru-RU" sz="2000" b="1" dirty="0">
                <a:solidFill>
                  <a:srgbClr val="325949"/>
                </a:solidFill>
                <a:latin typeface="Century Gothic" pitchFamily="34" charset="0"/>
              </a:rPr>
              <a:t>Направления подготовки:</a:t>
            </a: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pitchFamily="18" charset="2"/>
              <a:buChar char=""/>
            </a:pPr>
            <a:r>
              <a:rPr lang="ru-RU" altLang="ru-RU" sz="2000" b="1" dirty="0">
                <a:solidFill>
                  <a:srgbClr val="325949"/>
                </a:solidFill>
                <a:latin typeface="Century Gothic" pitchFamily="34" charset="0"/>
              </a:rPr>
              <a:t>19.03.04   Технология продукции и организация общественного питания</a:t>
            </a: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pitchFamily="18" charset="2"/>
              <a:buChar char=""/>
            </a:pPr>
            <a:r>
              <a:rPr lang="ru-RU" altLang="ru-RU" sz="2000" b="1" dirty="0">
                <a:solidFill>
                  <a:srgbClr val="325949"/>
                </a:solidFill>
                <a:latin typeface="Century Gothic" pitchFamily="34" charset="0"/>
              </a:rPr>
              <a:t> 19.03.02   Продукты питания из растительного сырья, </a:t>
            </a:r>
          </a:p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ru-RU" altLang="ru-RU" sz="2000" b="1" dirty="0">
                <a:solidFill>
                  <a:srgbClr val="325949"/>
                </a:solidFill>
                <a:latin typeface="Century Gothic" pitchFamily="34" charset="0"/>
              </a:rPr>
              <a:t>                       профиль подготовки «Технология бродильных производств </a:t>
            </a:r>
          </a:p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ru-RU" altLang="ru-RU" sz="2000" b="1" dirty="0">
                <a:solidFill>
                  <a:srgbClr val="325949"/>
                </a:solidFill>
                <a:latin typeface="Century Gothic" pitchFamily="34" charset="0"/>
              </a:rPr>
              <a:t>                       и виноделие»</a:t>
            </a: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pitchFamily="18" charset="2"/>
              <a:buChar char=""/>
            </a:pPr>
            <a:r>
              <a:rPr lang="ru-RU" altLang="ru-RU" sz="2000" b="1" dirty="0">
                <a:solidFill>
                  <a:srgbClr val="325949"/>
                </a:solidFill>
                <a:latin typeface="Century Gothic" pitchFamily="34" charset="0"/>
              </a:rPr>
              <a:t>38.03.07 Товароведение</a:t>
            </a:r>
            <a:endParaRPr lang="en-US" altLang="ru-RU" sz="2000" b="1" dirty="0">
              <a:solidFill>
                <a:srgbClr val="325949"/>
              </a:solidFill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77" y="-90469"/>
            <a:ext cx="3567723" cy="26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Диаграмма 1"/>
          <p:cNvGraphicFramePr>
            <a:graphicFrameLocks/>
          </p:cNvGraphicFramePr>
          <p:nvPr/>
        </p:nvGraphicFramePr>
        <p:xfrm>
          <a:off x="2009104" y="2073499"/>
          <a:ext cx="5937250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6279424" imgH="4541914" progId="Excel.Chart.8">
                  <p:embed/>
                </p:oleObj>
              </mc:Choice>
              <mc:Fallback>
                <p:oleObj r:id="rId3" imgW="6279424" imgH="45419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104" y="2073499"/>
                        <a:ext cx="5937250" cy="344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Прямоугольник 2"/>
          <p:cNvSpPr>
            <a:spLocks noChangeArrowheads="1"/>
          </p:cNvSpPr>
          <p:nvPr/>
        </p:nvSpPr>
        <p:spPr bwMode="auto">
          <a:xfrm>
            <a:off x="6765925" y="334963"/>
            <a:ext cx="542607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 dirty="0" smtClean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Студенты –руководители предприятий ,явились организаторами практики -16  чел (5  </a:t>
            </a:r>
            <a:r>
              <a:rPr lang="ru-RU" sz="14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%)</a:t>
            </a:r>
          </a:p>
          <a:p>
            <a:pPr algn="just">
              <a:lnSpc>
                <a:spcPts val="1800"/>
              </a:lnSpc>
            </a:pPr>
            <a:endParaRPr lang="ru-RU" sz="1400" b="1" dirty="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1400" b="1" dirty="0" smtClean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Практика на постоянном месте работы-229 </a:t>
            </a:r>
            <a:r>
              <a:rPr lang="ru-RU" sz="14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чел (71%)</a:t>
            </a:r>
          </a:p>
          <a:p>
            <a:pPr algn="just">
              <a:lnSpc>
                <a:spcPts val="1800"/>
              </a:lnSpc>
            </a:pPr>
            <a:endParaRPr lang="ru-RU" sz="1400" b="1" dirty="0">
              <a:solidFill>
                <a:srgbClr val="2F2B20"/>
              </a:solidFill>
              <a:latin typeface="Calibri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ru-RU" sz="1400" b="1" dirty="0" smtClean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Направлены на практику -   78 чел</a:t>
            </a:r>
            <a:r>
              <a:rPr lang="ru-RU" sz="14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( </a:t>
            </a:r>
            <a:r>
              <a:rPr lang="ru-RU" sz="1400" b="1" dirty="0" smtClean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24%)</a:t>
            </a:r>
            <a:endParaRPr lang="ru-RU" sz="1400" b="1" dirty="0">
              <a:solidFill>
                <a:srgbClr val="2F2B2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119"/>
          <p:cNvGrpSpPr/>
          <p:nvPr/>
        </p:nvGrpSpPr>
        <p:grpSpPr>
          <a:xfrm>
            <a:off x="978794" y="425003"/>
            <a:ext cx="10341735" cy="4662151"/>
            <a:chOff x="0" y="0"/>
            <a:chExt cx="5251381" cy="2227796"/>
          </a:xfrm>
        </p:grpSpPr>
        <p:sp>
          <p:nvSpPr>
            <p:cNvPr id="3" name="Shape 21961"/>
            <p:cNvSpPr/>
            <p:nvPr/>
          </p:nvSpPr>
          <p:spPr>
            <a:xfrm>
              <a:off x="0" y="0"/>
              <a:ext cx="1440002" cy="540004"/>
            </a:xfrm>
            <a:custGeom>
              <a:avLst/>
              <a:gdLst/>
              <a:ahLst/>
              <a:cxnLst/>
              <a:rect l="0" t="0" r="0" b="0"/>
              <a:pathLst>
                <a:path w="1440002" h="540004">
                  <a:moveTo>
                    <a:pt x="0" y="0"/>
                  </a:moveTo>
                  <a:lnTo>
                    <a:pt x="1440002" y="0"/>
                  </a:lnTo>
                  <a:lnTo>
                    <a:pt x="1440002" y="540004"/>
                  </a:lnTo>
                  <a:lnTo>
                    <a:pt x="0" y="540004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Rectangle 2337"/>
            <p:cNvSpPr/>
            <p:nvPr/>
          </p:nvSpPr>
          <p:spPr>
            <a:xfrm>
              <a:off x="451989" y="175756"/>
              <a:ext cx="712908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Подготовка: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2338"/>
            <p:cNvSpPr/>
            <p:nvPr/>
          </p:nvSpPr>
          <p:spPr>
            <a:xfrm>
              <a:off x="150146" y="290056"/>
              <a:ext cx="1515885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выбор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руководителя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вуза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Shape 2339"/>
            <p:cNvSpPr/>
            <p:nvPr/>
          </p:nvSpPr>
          <p:spPr>
            <a:xfrm>
              <a:off x="0" y="0"/>
              <a:ext cx="1440002" cy="540004"/>
            </a:xfrm>
            <a:custGeom>
              <a:avLst/>
              <a:gdLst/>
              <a:ahLst/>
              <a:cxnLst/>
              <a:rect l="0" t="0" r="0" b="0"/>
              <a:pathLst>
                <a:path w="1440002" h="540004">
                  <a:moveTo>
                    <a:pt x="0" y="540004"/>
                  </a:moveTo>
                  <a:lnTo>
                    <a:pt x="1440002" y="540004"/>
                  </a:lnTo>
                  <a:lnTo>
                    <a:pt x="14400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Shape 21970"/>
            <p:cNvSpPr/>
            <p:nvPr/>
          </p:nvSpPr>
          <p:spPr>
            <a:xfrm>
              <a:off x="1714195" y="0"/>
              <a:ext cx="1440002" cy="540004"/>
            </a:xfrm>
            <a:custGeom>
              <a:avLst/>
              <a:gdLst/>
              <a:ahLst/>
              <a:cxnLst/>
              <a:rect l="0" t="0" r="0" b="0"/>
              <a:pathLst>
                <a:path w="1440002" h="540004">
                  <a:moveTo>
                    <a:pt x="0" y="0"/>
                  </a:moveTo>
                  <a:lnTo>
                    <a:pt x="1440002" y="0"/>
                  </a:lnTo>
                  <a:lnTo>
                    <a:pt x="1440002" y="540004"/>
                  </a:lnTo>
                  <a:lnTo>
                    <a:pt x="0" y="540004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2341"/>
            <p:cNvSpPr/>
            <p:nvPr/>
          </p:nvSpPr>
          <p:spPr>
            <a:xfrm>
              <a:off x="1988045" y="61456"/>
              <a:ext cx="1186758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Определение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места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2342"/>
            <p:cNvSpPr/>
            <p:nvPr/>
          </p:nvSpPr>
          <p:spPr>
            <a:xfrm>
              <a:off x="2140933" y="175756"/>
              <a:ext cx="780040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прохождения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2343"/>
            <p:cNvSpPr/>
            <p:nvPr/>
          </p:nvSpPr>
          <p:spPr>
            <a:xfrm>
              <a:off x="1872465" y="290056"/>
              <a:ext cx="1494164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руководителя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практики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2344"/>
            <p:cNvSpPr/>
            <p:nvPr/>
          </p:nvSpPr>
          <p:spPr>
            <a:xfrm>
              <a:off x="2087075" y="404356"/>
              <a:ext cx="923364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от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организации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hape 2345"/>
            <p:cNvSpPr/>
            <p:nvPr/>
          </p:nvSpPr>
          <p:spPr>
            <a:xfrm>
              <a:off x="1714195" y="0"/>
              <a:ext cx="1440002" cy="540004"/>
            </a:xfrm>
            <a:custGeom>
              <a:avLst/>
              <a:gdLst/>
              <a:ahLst/>
              <a:cxnLst/>
              <a:rect l="0" t="0" r="0" b="0"/>
              <a:pathLst>
                <a:path w="1440002" h="540004">
                  <a:moveTo>
                    <a:pt x="0" y="540004"/>
                  </a:moveTo>
                  <a:lnTo>
                    <a:pt x="1440002" y="540004"/>
                  </a:lnTo>
                  <a:lnTo>
                    <a:pt x="14400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Shape 21987"/>
            <p:cNvSpPr/>
            <p:nvPr/>
          </p:nvSpPr>
          <p:spPr>
            <a:xfrm>
              <a:off x="3423666" y="0"/>
              <a:ext cx="1440002" cy="540004"/>
            </a:xfrm>
            <a:custGeom>
              <a:avLst/>
              <a:gdLst/>
              <a:ahLst/>
              <a:cxnLst/>
              <a:rect l="0" t="0" r="0" b="0"/>
              <a:pathLst>
                <a:path w="1440002" h="540004">
                  <a:moveTo>
                    <a:pt x="0" y="0"/>
                  </a:moveTo>
                  <a:lnTo>
                    <a:pt x="1440002" y="0"/>
                  </a:lnTo>
                  <a:lnTo>
                    <a:pt x="1440002" y="540004"/>
                  </a:lnTo>
                  <a:lnTo>
                    <a:pt x="0" y="540004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2347"/>
            <p:cNvSpPr/>
            <p:nvPr/>
          </p:nvSpPr>
          <p:spPr>
            <a:xfrm>
              <a:off x="3476371" y="124956"/>
              <a:ext cx="1775010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Составление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индивидуальной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2348"/>
            <p:cNvSpPr/>
            <p:nvPr/>
          </p:nvSpPr>
          <p:spPr>
            <a:xfrm>
              <a:off x="3661720" y="239256"/>
              <a:ext cx="1282104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программы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практики: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2349"/>
            <p:cNvSpPr/>
            <p:nvPr/>
          </p:nvSpPr>
          <p:spPr>
            <a:xfrm>
              <a:off x="3520354" y="353556"/>
              <a:ext cx="1658211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определение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целей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задач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Shape 2350"/>
            <p:cNvSpPr/>
            <p:nvPr/>
          </p:nvSpPr>
          <p:spPr>
            <a:xfrm>
              <a:off x="3423666" y="0"/>
              <a:ext cx="1440002" cy="540004"/>
            </a:xfrm>
            <a:custGeom>
              <a:avLst/>
              <a:gdLst/>
              <a:ahLst/>
              <a:cxnLst/>
              <a:rect l="0" t="0" r="0" b="0"/>
              <a:pathLst>
                <a:path w="1440002" h="540004">
                  <a:moveTo>
                    <a:pt x="0" y="540004"/>
                  </a:moveTo>
                  <a:lnTo>
                    <a:pt x="1440002" y="540004"/>
                  </a:lnTo>
                  <a:lnTo>
                    <a:pt x="14400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Shape 22004"/>
            <p:cNvSpPr/>
            <p:nvPr/>
          </p:nvSpPr>
          <p:spPr>
            <a:xfrm>
              <a:off x="8992" y="789902"/>
              <a:ext cx="1440002" cy="539991"/>
            </a:xfrm>
            <a:custGeom>
              <a:avLst/>
              <a:gdLst/>
              <a:ahLst/>
              <a:cxnLst/>
              <a:rect l="0" t="0" r="0" b="0"/>
              <a:pathLst>
                <a:path w="1440002" h="539991">
                  <a:moveTo>
                    <a:pt x="0" y="0"/>
                  </a:moveTo>
                  <a:lnTo>
                    <a:pt x="1440002" y="0"/>
                  </a:lnTo>
                  <a:lnTo>
                    <a:pt x="1440002" y="539991"/>
                  </a:lnTo>
                  <a:lnTo>
                    <a:pt x="0" y="539991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2352"/>
            <p:cNvSpPr/>
            <p:nvPr/>
          </p:nvSpPr>
          <p:spPr>
            <a:xfrm>
              <a:off x="439501" y="914857"/>
              <a:ext cx="770067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Оформление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2353"/>
            <p:cNvSpPr/>
            <p:nvPr/>
          </p:nvSpPr>
          <p:spPr>
            <a:xfrm>
              <a:off x="415636" y="1029157"/>
              <a:ext cx="833551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документации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354"/>
            <p:cNvSpPr/>
            <p:nvPr/>
          </p:nvSpPr>
          <p:spPr>
            <a:xfrm>
              <a:off x="461630" y="1143457"/>
              <a:ext cx="711254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по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практике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Shape 2355"/>
            <p:cNvSpPr/>
            <p:nvPr/>
          </p:nvSpPr>
          <p:spPr>
            <a:xfrm>
              <a:off x="8992" y="789902"/>
              <a:ext cx="1440002" cy="539991"/>
            </a:xfrm>
            <a:custGeom>
              <a:avLst/>
              <a:gdLst/>
              <a:ahLst/>
              <a:cxnLst/>
              <a:rect l="0" t="0" r="0" b="0"/>
              <a:pathLst>
                <a:path w="1440002" h="539991">
                  <a:moveTo>
                    <a:pt x="0" y="539991"/>
                  </a:moveTo>
                  <a:lnTo>
                    <a:pt x="1440002" y="539991"/>
                  </a:lnTo>
                  <a:lnTo>
                    <a:pt x="14400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Shape 22013"/>
            <p:cNvSpPr/>
            <p:nvPr/>
          </p:nvSpPr>
          <p:spPr>
            <a:xfrm>
              <a:off x="1724292" y="789902"/>
              <a:ext cx="1440002" cy="539991"/>
            </a:xfrm>
            <a:custGeom>
              <a:avLst/>
              <a:gdLst/>
              <a:ahLst/>
              <a:cxnLst/>
              <a:rect l="0" t="0" r="0" b="0"/>
              <a:pathLst>
                <a:path w="1440002" h="539991">
                  <a:moveTo>
                    <a:pt x="0" y="0"/>
                  </a:moveTo>
                  <a:lnTo>
                    <a:pt x="1440002" y="0"/>
                  </a:lnTo>
                  <a:lnTo>
                    <a:pt x="1440002" y="539991"/>
                  </a:lnTo>
                  <a:lnTo>
                    <a:pt x="0" y="539991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tangle 2357"/>
            <p:cNvSpPr/>
            <p:nvPr/>
          </p:nvSpPr>
          <p:spPr>
            <a:xfrm>
              <a:off x="2143735" y="965657"/>
              <a:ext cx="799498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Прохождение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358"/>
            <p:cNvSpPr/>
            <p:nvPr/>
          </p:nvSpPr>
          <p:spPr>
            <a:xfrm>
              <a:off x="2244867" y="1079957"/>
              <a:ext cx="530364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практики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Shape 2359"/>
            <p:cNvSpPr/>
            <p:nvPr/>
          </p:nvSpPr>
          <p:spPr>
            <a:xfrm>
              <a:off x="1724292" y="789902"/>
              <a:ext cx="1440002" cy="539991"/>
            </a:xfrm>
            <a:custGeom>
              <a:avLst/>
              <a:gdLst/>
              <a:ahLst/>
              <a:cxnLst/>
              <a:rect l="0" t="0" r="0" b="0"/>
              <a:pathLst>
                <a:path w="1440002" h="539991">
                  <a:moveTo>
                    <a:pt x="0" y="539991"/>
                  </a:moveTo>
                  <a:lnTo>
                    <a:pt x="1440002" y="539991"/>
                  </a:lnTo>
                  <a:lnTo>
                    <a:pt x="14400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Shape 22018"/>
            <p:cNvSpPr/>
            <p:nvPr/>
          </p:nvSpPr>
          <p:spPr>
            <a:xfrm>
              <a:off x="3466653" y="779682"/>
              <a:ext cx="1440002" cy="539991"/>
            </a:xfrm>
            <a:custGeom>
              <a:avLst/>
              <a:gdLst/>
              <a:ahLst/>
              <a:cxnLst/>
              <a:rect l="0" t="0" r="0" b="0"/>
              <a:pathLst>
                <a:path w="1440002" h="539991">
                  <a:moveTo>
                    <a:pt x="0" y="0"/>
                  </a:moveTo>
                  <a:lnTo>
                    <a:pt x="1440002" y="0"/>
                  </a:lnTo>
                  <a:lnTo>
                    <a:pt x="1440002" y="539991"/>
                  </a:lnTo>
                  <a:lnTo>
                    <a:pt x="0" y="539991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2361"/>
            <p:cNvSpPr/>
            <p:nvPr/>
          </p:nvSpPr>
          <p:spPr>
            <a:xfrm>
              <a:off x="3679952" y="914857"/>
              <a:ext cx="1223728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Получение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обратной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2362"/>
            <p:cNvSpPr/>
            <p:nvPr/>
          </p:nvSpPr>
          <p:spPr>
            <a:xfrm>
              <a:off x="3631397" y="1029157"/>
              <a:ext cx="1352823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связи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от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руководителя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2363"/>
            <p:cNvSpPr/>
            <p:nvPr/>
          </p:nvSpPr>
          <p:spPr>
            <a:xfrm>
              <a:off x="3577539" y="1143457"/>
              <a:ext cx="1496183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практики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от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организации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Shape 2364"/>
            <p:cNvSpPr/>
            <p:nvPr/>
          </p:nvSpPr>
          <p:spPr>
            <a:xfrm>
              <a:off x="3419996" y="789902"/>
              <a:ext cx="1440002" cy="539991"/>
            </a:xfrm>
            <a:custGeom>
              <a:avLst/>
              <a:gdLst/>
              <a:ahLst/>
              <a:cxnLst/>
              <a:rect l="0" t="0" r="0" b="0"/>
              <a:pathLst>
                <a:path w="1440002" h="539991">
                  <a:moveTo>
                    <a:pt x="0" y="539991"/>
                  </a:moveTo>
                  <a:lnTo>
                    <a:pt x="1440002" y="539991"/>
                  </a:lnTo>
                  <a:lnTo>
                    <a:pt x="14400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Shape 22035"/>
            <p:cNvSpPr/>
            <p:nvPr/>
          </p:nvSpPr>
          <p:spPr>
            <a:xfrm>
              <a:off x="1716900" y="1568996"/>
              <a:ext cx="1439989" cy="658800"/>
            </a:xfrm>
            <a:custGeom>
              <a:avLst/>
              <a:gdLst/>
              <a:ahLst/>
              <a:cxnLst/>
              <a:rect l="0" t="0" r="0" b="0"/>
              <a:pathLst>
                <a:path w="1439989" h="658800">
                  <a:moveTo>
                    <a:pt x="0" y="0"/>
                  </a:moveTo>
                  <a:lnTo>
                    <a:pt x="1439989" y="0"/>
                  </a:lnTo>
                  <a:lnTo>
                    <a:pt x="1439989" y="658800"/>
                  </a:lnTo>
                  <a:lnTo>
                    <a:pt x="0" y="658800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Rectangle 2366"/>
            <p:cNvSpPr/>
            <p:nvPr/>
          </p:nvSpPr>
          <p:spPr>
            <a:xfrm>
              <a:off x="1962379" y="1630452"/>
              <a:ext cx="1262220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Подготовка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защита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2367"/>
            <p:cNvSpPr/>
            <p:nvPr/>
          </p:nvSpPr>
          <p:spPr>
            <a:xfrm>
              <a:off x="2056927" y="1744752"/>
              <a:ext cx="1010659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итогового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отчёта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2368"/>
            <p:cNvSpPr/>
            <p:nvPr/>
          </p:nvSpPr>
          <p:spPr>
            <a:xfrm>
              <a:off x="1909160" y="1859052"/>
              <a:ext cx="1403756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по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практике: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получение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 2369"/>
            <p:cNvSpPr/>
            <p:nvPr/>
          </p:nvSpPr>
          <p:spPr>
            <a:xfrm>
              <a:off x="2023643" y="1973352"/>
              <a:ext cx="1099231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обратной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связи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от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Rectangle 2370"/>
            <p:cNvSpPr/>
            <p:nvPr/>
          </p:nvSpPr>
          <p:spPr>
            <a:xfrm>
              <a:off x="1874505" y="2087652"/>
              <a:ext cx="1496025" cy="1213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" marR="30480" indent="17399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вузовского</a:t>
              </a:r>
              <a:r>
                <a:rPr lang="ru-RU" sz="1400" kern="0" spc="7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руководителя</a:t>
              </a: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Shape 2371"/>
            <p:cNvSpPr/>
            <p:nvPr/>
          </p:nvSpPr>
          <p:spPr>
            <a:xfrm>
              <a:off x="1716900" y="1568996"/>
              <a:ext cx="1439989" cy="658800"/>
            </a:xfrm>
            <a:custGeom>
              <a:avLst/>
              <a:gdLst/>
              <a:ahLst/>
              <a:cxnLst/>
              <a:rect l="0" t="0" r="0" b="0"/>
              <a:pathLst>
                <a:path w="1439989" h="658800">
                  <a:moveTo>
                    <a:pt x="0" y="658800"/>
                  </a:moveTo>
                  <a:lnTo>
                    <a:pt x="1439989" y="658800"/>
                  </a:lnTo>
                  <a:lnTo>
                    <a:pt x="143998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Shape 2372"/>
            <p:cNvSpPr/>
            <p:nvPr/>
          </p:nvSpPr>
          <p:spPr>
            <a:xfrm>
              <a:off x="1436395" y="269977"/>
              <a:ext cx="210883" cy="0"/>
            </a:xfrm>
            <a:custGeom>
              <a:avLst/>
              <a:gdLst/>
              <a:ahLst/>
              <a:cxnLst/>
              <a:rect l="0" t="0" r="0" b="0"/>
              <a:pathLst>
                <a:path w="210883">
                  <a:moveTo>
                    <a:pt x="0" y="0"/>
                  </a:moveTo>
                  <a:lnTo>
                    <a:pt x="210883" y="0"/>
                  </a:lnTo>
                </a:path>
              </a:pathLst>
            </a:custGeom>
            <a:noFill/>
            <a:ln w="6350" cap="flat" cmpd="sng" algn="ctr">
              <a:solidFill>
                <a:srgbClr val="010101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Shape 2373"/>
            <p:cNvSpPr/>
            <p:nvPr/>
          </p:nvSpPr>
          <p:spPr>
            <a:xfrm>
              <a:off x="1627035" y="240754"/>
              <a:ext cx="80327" cy="58445"/>
            </a:xfrm>
            <a:custGeom>
              <a:avLst/>
              <a:gdLst/>
              <a:ahLst/>
              <a:cxnLst/>
              <a:rect l="0" t="0" r="0" b="0"/>
              <a:pathLst>
                <a:path w="80327" h="58445">
                  <a:moveTo>
                    <a:pt x="0" y="0"/>
                  </a:moveTo>
                  <a:lnTo>
                    <a:pt x="80327" y="29223"/>
                  </a:lnTo>
                  <a:lnTo>
                    <a:pt x="0" y="58445"/>
                  </a:lnTo>
                  <a:lnTo>
                    <a:pt x="20244" y="29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Shape 2374"/>
            <p:cNvSpPr/>
            <p:nvPr/>
          </p:nvSpPr>
          <p:spPr>
            <a:xfrm>
              <a:off x="3153600" y="269977"/>
              <a:ext cx="203683" cy="0"/>
            </a:xfrm>
            <a:custGeom>
              <a:avLst/>
              <a:gdLst/>
              <a:ahLst/>
              <a:cxnLst/>
              <a:rect l="0" t="0" r="0" b="0"/>
              <a:pathLst>
                <a:path w="203683">
                  <a:moveTo>
                    <a:pt x="0" y="0"/>
                  </a:moveTo>
                  <a:lnTo>
                    <a:pt x="203683" y="0"/>
                  </a:lnTo>
                </a:path>
              </a:pathLst>
            </a:custGeom>
            <a:noFill/>
            <a:ln w="6350" cap="flat" cmpd="sng" algn="ctr">
              <a:solidFill>
                <a:srgbClr val="010101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Shape 2375"/>
            <p:cNvSpPr/>
            <p:nvPr/>
          </p:nvSpPr>
          <p:spPr>
            <a:xfrm>
              <a:off x="3337039" y="240754"/>
              <a:ext cx="80328" cy="58445"/>
            </a:xfrm>
            <a:custGeom>
              <a:avLst/>
              <a:gdLst/>
              <a:ahLst/>
              <a:cxnLst/>
              <a:rect l="0" t="0" r="0" b="0"/>
              <a:pathLst>
                <a:path w="80328" h="58445">
                  <a:moveTo>
                    <a:pt x="0" y="0"/>
                  </a:moveTo>
                  <a:lnTo>
                    <a:pt x="80328" y="29223"/>
                  </a:lnTo>
                  <a:lnTo>
                    <a:pt x="0" y="58445"/>
                  </a:lnTo>
                  <a:lnTo>
                    <a:pt x="20244" y="29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Shape 2376"/>
            <p:cNvSpPr/>
            <p:nvPr/>
          </p:nvSpPr>
          <p:spPr>
            <a:xfrm>
              <a:off x="712800" y="600570"/>
              <a:ext cx="3427197" cy="0"/>
            </a:xfrm>
            <a:custGeom>
              <a:avLst/>
              <a:gdLst/>
              <a:ahLst/>
              <a:cxnLst/>
              <a:rect l="0" t="0" r="0" b="0"/>
              <a:pathLst>
                <a:path w="3427197">
                  <a:moveTo>
                    <a:pt x="3427197" y="0"/>
                  </a:moveTo>
                  <a:lnTo>
                    <a:pt x="0" y="0"/>
                  </a:lnTo>
                </a:path>
              </a:pathLst>
            </a:custGeom>
            <a:noFill/>
            <a:ln w="6350" cap="flat" cmpd="sng" algn="ctr">
              <a:solidFill>
                <a:srgbClr val="010101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Shape 2377"/>
            <p:cNvSpPr/>
            <p:nvPr/>
          </p:nvSpPr>
          <p:spPr>
            <a:xfrm>
              <a:off x="4137368" y="539953"/>
              <a:ext cx="0" cy="56998"/>
            </a:xfrm>
            <a:custGeom>
              <a:avLst/>
              <a:gdLst/>
              <a:ahLst/>
              <a:cxnLst/>
              <a:rect l="0" t="0" r="0" b="0"/>
              <a:pathLst>
                <a:path h="56998">
                  <a:moveTo>
                    <a:pt x="0" y="56998"/>
                  </a:moveTo>
                  <a:lnTo>
                    <a:pt x="0" y="0"/>
                  </a:lnTo>
                </a:path>
              </a:pathLst>
            </a:custGeom>
            <a:noFill/>
            <a:ln w="6350" cap="flat" cmpd="sng" algn="ctr">
              <a:solidFill>
                <a:srgbClr val="010101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Shape 2378"/>
            <p:cNvSpPr/>
            <p:nvPr/>
          </p:nvSpPr>
          <p:spPr>
            <a:xfrm>
              <a:off x="717372" y="596951"/>
              <a:ext cx="0" cy="123533"/>
            </a:xfrm>
            <a:custGeom>
              <a:avLst/>
              <a:gdLst/>
              <a:ahLst/>
              <a:cxnLst/>
              <a:rect l="0" t="0" r="0" b="0"/>
              <a:pathLst>
                <a:path h="123533">
                  <a:moveTo>
                    <a:pt x="0" y="0"/>
                  </a:moveTo>
                  <a:lnTo>
                    <a:pt x="0" y="123533"/>
                  </a:lnTo>
                </a:path>
              </a:pathLst>
            </a:custGeom>
            <a:noFill/>
            <a:ln w="6350" cap="flat" cmpd="sng" algn="ctr">
              <a:solidFill>
                <a:srgbClr val="010101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Shape 2379"/>
            <p:cNvSpPr/>
            <p:nvPr/>
          </p:nvSpPr>
          <p:spPr>
            <a:xfrm>
              <a:off x="688137" y="700240"/>
              <a:ext cx="58458" cy="80315"/>
            </a:xfrm>
            <a:custGeom>
              <a:avLst/>
              <a:gdLst/>
              <a:ahLst/>
              <a:cxnLst/>
              <a:rect l="0" t="0" r="0" b="0"/>
              <a:pathLst>
                <a:path w="58458" h="80315">
                  <a:moveTo>
                    <a:pt x="0" y="0"/>
                  </a:moveTo>
                  <a:lnTo>
                    <a:pt x="29235" y="20244"/>
                  </a:lnTo>
                  <a:lnTo>
                    <a:pt x="58458" y="0"/>
                  </a:lnTo>
                  <a:lnTo>
                    <a:pt x="29235" y="80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Shape 2380"/>
            <p:cNvSpPr/>
            <p:nvPr/>
          </p:nvSpPr>
          <p:spPr>
            <a:xfrm>
              <a:off x="1447190" y="1060552"/>
              <a:ext cx="210896" cy="0"/>
            </a:xfrm>
            <a:custGeom>
              <a:avLst/>
              <a:gdLst/>
              <a:ahLst/>
              <a:cxnLst/>
              <a:rect l="0" t="0" r="0" b="0"/>
              <a:pathLst>
                <a:path w="210896">
                  <a:moveTo>
                    <a:pt x="0" y="0"/>
                  </a:moveTo>
                  <a:lnTo>
                    <a:pt x="210896" y="0"/>
                  </a:lnTo>
                </a:path>
              </a:pathLst>
            </a:custGeom>
            <a:noFill/>
            <a:ln w="6350" cap="flat" cmpd="sng" algn="ctr">
              <a:solidFill>
                <a:srgbClr val="010101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Shape 2381"/>
            <p:cNvSpPr/>
            <p:nvPr/>
          </p:nvSpPr>
          <p:spPr>
            <a:xfrm>
              <a:off x="1637843" y="1031329"/>
              <a:ext cx="80327" cy="58445"/>
            </a:xfrm>
            <a:custGeom>
              <a:avLst/>
              <a:gdLst/>
              <a:ahLst/>
              <a:cxnLst/>
              <a:rect l="0" t="0" r="0" b="0"/>
              <a:pathLst>
                <a:path w="80327" h="58445">
                  <a:moveTo>
                    <a:pt x="0" y="0"/>
                  </a:moveTo>
                  <a:lnTo>
                    <a:pt x="80327" y="29223"/>
                  </a:lnTo>
                  <a:lnTo>
                    <a:pt x="0" y="58445"/>
                  </a:lnTo>
                  <a:lnTo>
                    <a:pt x="20244" y="29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Shape 2382"/>
            <p:cNvSpPr/>
            <p:nvPr/>
          </p:nvSpPr>
          <p:spPr>
            <a:xfrm>
              <a:off x="3164396" y="1063524"/>
              <a:ext cx="188316" cy="0"/>
            </a:xfrm>
            <a:custGeom>
              <a:avLst/>
              <a:gdLst/>
              <a:ahLst/>
              <a:cxnLst/>
              <a:rect l="0" t="0" r="0" b="0"/>
              <a:pathLst>
                <a:path w="188316">
                  <a:moveTo>
                    <a:pt x="0" y="0"/>
                  </a:moveTo>
                  <a:lnTo>
                    <a:pt x="188316" y="0"/>
                  </a:lnTo>
                </a:path>
              </a:pathLst>
            </a:custGeom>
            <a:noFill/>
            <a:ln w="6350" cap="flat" cmpd="sng" algn="ctr">
              <a:solidFill>
                <a:srgbClr val="010101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Shape 2383"/>
            <p:cNvSpPr/>
            <p:nvPr/>
          </p:nvSpPr>
          <p:spPr>
            <a:xfrm>
              <a:off x="3332467" y="1034301"/>
              <a:ext cx="80328" cy="58445"/>
            </a:xfrm>
            <a:custGeom>
              <a:avLst/>
              <a:gdLst/>
              <a:ahLst/>
              <a:cxnLst/>
              <a:rect l="0" t="0" r="0" b="0"/>
              <a:pathLst>
                <a:path w="80328" h="58445">
                  <a:moveTo>
                    <a:pt x="0" y="0"/>
                  </a:moveTo>
                  <a:lnTo>
                    <a:pt x="80328" y="29223"/>
                  </a:lnTo>
                  <a:lnTo>
                    <a:pt x="0" y="58445"/>
                  </a:lnTo>
                  <a:lnTo>
                    <a:pt x="20244" y="29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Shape 2384"/>
            <p:cNvSpPr/>
            <p:nvPr/>
          </p:nvSpPr>
          <p:spPr>
            <a:xfrm>
              <a:off x="2437194" y="1403947"/>
              <a:ext cx="1702803" cy="0"/>
            </a:xfrm>
            <a:custGeom>
              <a:avLst/>
              <a:gdLst/>
              <a:ahLst/>
              <a:cxnLst/>
              <a:rect l="0" t="0" r="0" b="0"/>
              <a:pathLst>
                <a:path w="1702803">
                  <a:moveTo>
                    <a:pt x="1702803" y="0"/>
                  </a:moveTo>
                  <a:lnTo>
                    <a:pt x="0" y="0"/>
                  </a:lnTo>
                </a:path>
              </a:pathLst>
            </a:custGeom>
            <a:noFill/>
            <a:ln w="6350" cap="flat" cmpd="sng" algn="ctr">
              <a:solidFill>
                <a:srgbClr val="010101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Shape 2385"/>
            <p:cNvSpPr/>
            <p:nvPr/>
          </p:nvSpPr>
          <p:spPr>
            <a:xfrm>
              <a:off x="4139997" y="1324178"/>
              <a:ext cx="0" cy="79769"/>
            </a:xfrm>
            <a:custGeom>
              <a:avLst/>
              <a:gdLst/>
              <a:ahLst/>
              <a:cxnLst/>
              <a:rect l="0" t="0" r="0" b="0"/>
              <a:pathLst>
                <a:path h="79769">
                  <a:moveTo>
                    <a:pt x="0" y="79769"/>
                  </a:moveTo>
                  <a:lnTo>
                    <a:pt x="0" y="0"/>
                  </a:lnTo>
                </a:path>
              </a:pathLst>
            </a:custGeom>
            <a:noFill/>
            <a:ln w="6350" cap="flat" cmpd="sng" algn="ctr">
              <a:solidFill>
                <a:srgbClr val="010101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Shape 2386"/>
            <p:cNvSpPr/>
            <p:nvPr/>
          </p:nvSpPr>
          <p:spPr>
            <a:xfrm>
              <a:off x="2437194" y="1403947"/>
              <a:ext cx="0" cy="97727"/>
            </a:xfrm>
            <a:custGeom>
              <a:avLst/>
              <a:gdLst/>
              <a:ahLst/>
              <a:cxnLst/>
              <a:rect l="0" t="0" r="0" b="0"/>
              <a:pathLst>
                <a:path h="97727">
                  <a:moveTo>
                    <a:pt x="0" y="0"/>
                  </a:moveTo>
                  <a:lnTo>
                    <a:pt x="0" y="97727"/>
                  </a:lnTo>
                </a:path>
              </a:pathLst>
            </a:custGeom>
            <a:noFill/>
            <a:ln w="6350" cap="flat" cmpd="sng" algn="ctr">
              <a:solidFill>
                <a:srgbClr val="010101"/>
              </a:solidFill>
              <a:prstDash val="solid"/>
              <a:miter lim="100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Shape 2387"/>
            <p:cNvSpPr/>
            <p:nvPr/>
          </p:nvSpPr>
          <p:spPr>
            <a:xfrm>
              <a:off x="2407958" y="1481429"/>
              <a:ext cx="58471" cy="80328"/>
            </a:xfrm>
            <a:custGeom>
              <a:avLst/>
              <a:gdLst/>
              <a:ahLst/>
              <a:cxnLst/>
              <a:rect l="0" t="0" r="0" b="0"/>
              <a:pathLst>
                <a:path w="58471" h="80328">
                  <a:moveTo>
                    <a:pt x="0" y="0"/>
                  </a:moveTo>
                  <a:lnTo>
                    <a:pt x="29235" y="20244"/>
                  </a:lnTo>
                  <a:lnTo>
                    <a:pt x="58471" y="0"/>
                  </a:lnTo>
                  <a:lnTo>
                    <a:pt x="29235" y="80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3807539" y="5579591"/>
            <a:ext cx="470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практик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37587"/>
              </p:ext>
            </p:extLst>
          </p:nvPr>
        </p:nvGraphicFramePr>
        <p:xfrm>
          <a:off x="200542" y="474668"/>
          <a:ext cx="11991459" cy="627234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54224"/>
                <a:gridCol w="6618763"/>
                <a:gridCol w="5118472"/>
              </a:tblGrid>
              <a:tr h="212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Предприятие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Договор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606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D58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 Объединение работодателей предприятий торговли и сферы ус луг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BD58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договор с 07.02.2017 по 31.12.2019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71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D58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Комбинат школьного питания Пролетарского района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D58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г. Ростова-на-Дону, ООО «ОПТИМА», организация школьного питания - Ростов-на-Дону и Ростовская область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BD58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договор с 27.12.2012 по 31.12.2018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49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D58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ООО «Ростовский комбинат шампанских вин»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D58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(базовая кафедра)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BD58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договор 04.02.2013 по 03.03.2018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562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ООО «Ростовский завод плавленых сыров»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договор 30.09.2014 по 30.09.2017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27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ПАО </a:t>
                      </a:r>
                      <a:r>
                        <a:rPr lang="ru-RU" sz="1200" b="1" dirty="0">
                          <a:effectLst/>
                        </a:rPr>
                        <a:t>«Ликеро-водочный завод Георгиевское»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договор 30.12.2012 по 30.12.2018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27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ОАО «Миллеровский винзавод»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договор 27.05.2014 по 27.05.2018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27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ООО «Ашан»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договор 25.09.2014 по 24.08.2018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27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Южное таможенное управление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договор 30.01.2013 по 26.02.2018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27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ООО «Европа»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договор с 27.12.2012 по 31.12.2017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27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ООО «Мизер»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договор с 27.12.2014 по 31.12.2018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27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ООО «СИС»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договор с 31.03.2014 по 11.05.2018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27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ООО «</a:t>
                      </a:r>
                      <a:r>
                        <a:rPr lang="ru-RU" sz="1200" b="1" dirty="0" err="1">
                          <a:effectLst/>
                        </a:rPr>
                        <a:t>Донинтерсервис</a:t>
                      </a:r>
                      <a:r>
                        <a:rPr lang="ru-RU" sz="1200" b="1" dirty="0">
                          <a:effectLst/>
                        </a:rPr>
                        <a:t>»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договор с 27.12.2012 по 31.12.2018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562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ПАО «Тандер»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договор с 08.02.2013 по 08.05.2018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</a:tr>
              <a:tr h="54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ООО «Кубанские вина»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D58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BD58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35136" marR="351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договор с 17.02.2014 по 16.03.2018 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136" marR="35136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53048" y="23141"/>
            <a:ext cx="7302320" cy="6771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altLang="ru-RU" sz="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alt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База практик (долгосрочное сетевое взаимодействие)</a:t>
            </a:r>
            <a:endParaRPr lang="ru-RU" altLang="ru-RU" sz="2000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0" hangingPunct="0">
              <a:defRPr/>
            </a:pPr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6963" y="4262438"/>
            <a:ext cx="1939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57663" y="184150"/>
            <a:ext cx="7877175" cy="38400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8E42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РО Объединение работодателей предприятий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8E42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торговли и сферы ус луг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b="1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Общественная организация, занимающаяся оказанием широкого спектра помощи в решении проблем малого и среднего бизнеса. Ведет положительные переговоры с администрациями городов и районов, надзорными органами. Объединение насчитывает 113 предприятий малого и среднего бизнеса.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Координирует  действия Объединения работодателей с Университетом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на принципах социального партнерства,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предоставляет базы практик, участвует в трудоустройстве,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двухстороннее участие в программах дополнительного образования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6611938" y="4090988"/>
            <a:ext cx="323532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Председатель правления</a:t>
            </a:r>
            <a:endParaRPr lang="ru-RU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Сильченко 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Анатолий Петрович Председатель аттестационной комиссии направление «Технологии общественного питания»</a:t>
            </a: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0"/>
            <a:ext cx="3665538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175" y="92075"/>
            <a:ext cx="74136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Комбинат школьного питания пролетарского района Ростовской области,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ООО ОПТИМА, организует школьное питания в  Ростове-на-Дону и Ростовской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+mn-lt"/>
              </a:rPr>
              <a:t>Направления взаимодействия</a:t>
            </a:r>
            <a:r>
              <a:rPr lang="ru-RU" b="1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- организация практик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+mn-lt"/>
              </a:rPr>
              <a:t>организация  и участие в мероприятиях по трудоустройству,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 последующее трудоустройство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+mn-lt"/>
              </a:rPr>
              <a:t>участие в научной  и хоздоговорной деятельности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+mn-lt"/>
              </a:rPr>
              <a:t>двухстороннее участие в программах дополнительного образования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latin typeface="+mn-lt"/>
            </a:endParaRPr>
          </a:p>
        </p:txBody>
      </p:sp>
      <p:pic>
        <p:nvPicPr>
          <p:cNvPr id="194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7550" y="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4725" y="2625725"/>
            <a:ext cx="34893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2438" y="3933825"/>
            <a:ext cx="35369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175" y="3508375"/>
            <a:ext cx="410686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8375" y="3281363"/>
            <a:ext cx="33782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4"/>
          <p:cNvSpPr>
            <a:spLocks noChangeArrowheads="1"/>
          </p:cNvSpPr>
          <p:nvPr/>
        </p:nvSpPr>
        <p:spPr bwMode="auto">
          <a:xfrm>
            <a:off x="8412163" y="1979613"/>
            <a:ext cx="3536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Генеральный директор</a:t>
            </a:r>
          </a:p>
          <a:p>
            <a:r>
              <a:rPr lang="ru-RU">
                <a:latin typeface="Calibri" pitchFamily="34" charset="0"/>
              </a:rPr>
              <a:t>Марченко Михаил Федорович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-96838" y="185738"/>
            <a:ext cx="6574911" cy="249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8E4221"/>
                </a:solidFill>
                <a:latin typeface="Calibri" pitchFamily="34" charset="0"/>
              </a:rPr>
              <a:t>ООО «Ростовский комбинат шампанских вин»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8E4221"/>
                </a:solidFill>
                <a:latin typeface="Calibri" pitchFamily="34" charset="0"/>
              </a:rPr>
              <a:t>(базовая </a:t>
            </a:r>
            <a:r>
              <a:rPr lang="ru-RU" sz="2000" b="1" dirty="0" smtClean="0">
                <a:solidFill>
                  <a:srgbClr val="8E4221"/>
                </a:solidFill>
                <a:latin typeface="Calibri" pitchFamily="34" charset="0"/>
              </a:rPr>
              <a:t>кафедра)</a:t>
            </a:r>
          </a:p>
          <a:p>
            <a:pPr algn="ctr">
              <a:lnSpc>
                <a:spcPct val="115000"/>
              </a:lnSpc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проведение занятий</a:t>
            </a:r>
          </a:p>
          <a:p>
            <a:pPr algn="ctr">
              <a:lnSpc>
                <a:spcPct val="115000"/>
              </a:lnSpc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организация практик</a:t>
            </a:r>
          </a:p>
          <a:p>
            <a:pPr algn="ctr">
              <a:lnSpc>
                <a:spcPct val="115000"/>
              </a:lnSpc>
            </a:pP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рудоустройство</a:t>
            </a:r>
          </a:p>
          <a:p>
            <a:pPr algn="ctr">
              <a:lnSpc>
                <a:spcPct val="115000"/>
              </a:lnSpc>
            </a:pP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аучно-исследовательская, внедренческая деятельность деятельность</a:t>
            </a:r>
          </a:p>
          <a:p>
            <a:pPr marL="342900" indent="-342900" algn="ctr">
              <a:lnSpc>
                <a:spcPct val="115000"/>
              </a:lnSpc>
              <a:buFontTx/>
              <a:buChar char="-"/>
            </a:pPr>
            <a:endParaRPr lang="ru-RU" sz="2000" b="1" dirty="0" smtClean="0">
              <a:solidFill>
                <a:srgbClr val="8E422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000" b="1" dirty="0">
              <a:solidFill>
                <a:srgbClr val="8E422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0088" y="185738"/>
            <a:ext cx="3871912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5225" y="3824288"/>
            <a:ext cx="190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3808413" y="4938713"/>
            <a:ext cx="6096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Главный инженер комбината,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Зав. Базовой кафедрой </a:t>
            </a:r>
          </a:p>
          <a:p>
            <a:pPr algn="just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«Технологий виноделия и бродильного производства» </a:t>
            </a:r>
            <a:r>
              <a:rPr lang="ru-RU" b="1" dirty="0">
                <a:latin typeface="Calibri" pitchFamily="34" charset="0"/>
              </a:rPr>
              <a:t>Кандидат технических наук, доцент кафедры «Технологии и товароведение»,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 Магомедов Николай Михайлович</a:t>
            </a:r>
          </a:p>
          <a:p>
            <a:endParaRPr lang="ru-RU" b="1" dirty="0">
              <a:latin typeface="Calibri" pitchFamily="34" charset="0"/>
            </a:endParaRPr>
          </a:p>
        </p:txBody>
      </p:sp>
      <p:pic>
        <p:nvPicPr>
          <p:cNvPr id="20485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3383582"/>
            <a:ext cx="3805238" cy="28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9547" y="2031340"/>
            <a:ext cx="39465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2374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Ростовский филиал федерального государственного автономного образовательного учреждения дополнительного профессионального образования “Академия стандартизации, метрологи и сертификации (учебная)”</a:t>
            </a:r>
          </a:p>
        </p:txBody>
      </p:sp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4224338" y="4591050"/>
            <a:ext cx="48037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директор филиала</a:t>
            </a:r>
          </a:p>
          <a:p>
            <a:endParaRPr lang="ru-RU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кандидат химических наук, доцент кафедры «Технологии и товароведение»</a:t>
            </a:r>
          </a:p>
          <a:p>
            <a:r>
              <a:rPr lang="ru-RU" b="1" dirty="0">
                <a:latin typeface="Calibri" pitchFamily="34" charset="0"/>
              </a:rPr>
              <a:t>Богатырева Елена Валерьевна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4213" y="3848100"/>
            <a:ext cx="1905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643063"/>
            <a:ext cx="609600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0000"/>
                </a:solidFill>
                <a:latin typeface="+mn-lt"/>
              </a:rPr>
              <a:t>Направления взаимодействия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-    </a:t>
            </a:r>
            <a:r>
              <a:rPr lang="ru-RU" b="1" dirty="0" smtClean="0">
                <a:solidFill>
                  <a:srgbClr val="000000"/>
                </a:solidFill>
                <a:latin typeface="+mn-lt"/>
              </a:rPr>
              <a:t>организация 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практик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двухстороннее участие в программах дополнительного образования</a:t>
            </a:r>
          </a:p>
        </p:txBody>
      </p:sp>
      <p:pic>
        <p:nvPicPr>
          <p:cNvPr id="2150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8725" y="106363"/>
            <a:ext cx="461327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96963" y="287338"/>
            <a:ext cx="9640887" cy="144938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Федеральная таможенная служба</a:t>
            </a:r>
            <a:br>
              <a:rPr lang="ru-RU" sz="4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Южное таможенное управление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3103563" y="1846263"/>
            <a:ext cx="8051800" cy="4022725"/>
          </a:xfrm>
        </p:spPr>
        <p:txBody>
          <a:bodyPr/>
          <a:lstStyle/>
          <a:p>
            <a:r>
              <a:rPr lang="ru-RU" dirty="0" smtClean="0"/>
              <a:t>Отдел подготовки кадров кадровой службы ЮТУ совместно с руководителями структурных подразделений управления и профессорско-преподавательским составом университета организуют учебную, ознакомительную, производственную и преддипломную практики студентов.  </a:t>
            </a:r>
          </a:p>
          <a:p>
            <a:r>
              <a:rPr lang="ru-RU" dirty="0" smtClean="0"/>
              <a:t>Преподаватели и студенты  ежегодно участвуют в  конференциях , проводимых  в подведомственных организациях ЮТУ-Таможенной академией.</a:t>
            </a:r>
          </a:p>
        </p:txBody>
      </p:sp>
      <p:pic>
        <p:nvPicPr>
          <p:cNvPr id="31749" name="Picture 5" descr="2015-07-02_yutu_prakt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93900"/>
            <a:ext cx="2794000" cy="4206875"/>
          </a:xfrm>
          <a:prstGeom prst="rect">
            <a:avLst/>
          </a:prstGeom>
          <a:noFill/>
        </p:spPr>
      </p:pic>
      <p:pic>
        <p:nvPicPr>
          <p:cNvPr id="31751" name="Picture 7" descr="2015-07-02_yutu_prakt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6550" y="4432300"/>
            <a:ext cx="2965450" cy="2425700"/>
          </a:xfrm>
          <a:prstGeom prst="rect">
            <a:avLst/>
          </a:prstGeom>
          <a:noFill/>
        </p:spPr>
      </p:pic>
      <p:pic>
        <p:nvPicPr>
          <p:cNvPr id="31753" name="Picture 9" descr="2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0900" y="4064000"/>
            <a:ext cx="3275013" cy="245586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14400"/>
            <a:ext cx="11771290" cy="1409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A3C145"/>
              </a:buClr>
              <a:buSzPct val="80000"/>
            </a:pPr>
            <a:r>
              <a:rPr lang="ru-RU" alt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</a:t>
            </a: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</a:t>
            </a:r>
            <a:r>
              <a:rPr lang="ru-RU" alt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Технологическое </a:t>
            </a:r>
            <a:r>
              <a:rPr lang="ru-RU" alt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сопровождение                        </a:t>
            </a:r>
            <a:endParaRPr lang="ru-RU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/>
              <a:ea typeface="Segoe UI"/>
              <a:cs typeface="Segoe UI"/>
            </a:endParaRPr>
          </a:p>
          <a:p>
            <a:pPr marL="342900" indent="-342900">
              <a:spcBef>
                <a:spcPct val="20000"/>
              </a:spcBef>
              <a:buClr>
                <a:srgbClr val="A3C145"/>
              </a:buClr>
              <a:buSzPct val="80000"/>
            </a:pP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     бизнес-планов казачьих предприятий </a:t>
            </a:r>
          </a:p>
          <a:p>
            <a:pPr marL="342900" indent="-342900">
              <a:spcBef>
                <a:spcPct val="20000"/>
              </a:spcBef>
              <a:buClr>
                <a:srgbClr val="A3C145"/>
              </a:buClr>
              <a:buSzPct val="80000"/>
            </a:pP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    в рамках реализации программы государственно  частного </a:t>
            </a:r>
            <a:r>
              <a:rPr lang="ru-RU" alt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партнерства»</a:t>
            </a:r>
            <a:endParaRPr lang="ru-RU" sz="2400" dirty="0">
              <a:solidFill>
                <a:srgbClr val="FFFFFF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719138" y="252413"/>
            <a:ext cx="7331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 «Технологии и товароведение»  участвует в реализации программы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125" y="3343275"/>
            <a:ext cx="6096000" cy="33725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целях реализации программы проектного обучения, </a:t>
            </a:r>
            <a:r>
              <a:rPr lang="ru-RU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студенты- «</a:t>
            </a:r>
            <a:r>
              <a:rPr lang="ru-RU" sz="1600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целевики</a:t>
            </a:r>
            <a:r>
              <a:rPr lang="ru-RU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проходят </a:t>
            </a:r>
            <a:r>
              <a:rPr lang="ru-RU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практики   </a:t>
            </a:r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Казачьих хозяйствах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Пример Взаимодействия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 Казачьими сообществами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A3C145"/>
              </a:buClr>
              <a:buSzPct val="80000"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ООО «ИЛОВАЙСКОЕ» ст. Кутейниковская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район Ростовской  Области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A3C145"/>
              </a:buClr>
              <a:buSzPct val="80000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Компанию возглавляет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A3C145"/>
              </a:buClr>
              <a:buSzPct val="80000"/>
            </a:pP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атаман станицы Кутейниковской, Восточного округа Войска Донского.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Нестеренко Валерий Михайлович</a:t>
            </a:r>
          </a:p>
          <a:p>
            <a:endParaRPr lang="ru-RU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8693" y="3831913"/>
            <a:ext cx="3653307" cy="24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89" y="193183"/>
            <a:ext cx="1175841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по результатам обсуждения итогов практики и анкетирования студентов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b="1" i="1" dirty="0" smtClean="0">
                <a:solidFill>
                  <a:srgbClr val="000000"/>
                </a:solidFill>
              </a:rPr>
              <a:t>вносятся предложения </a:t>
            </a:r>
            <a:r>
              <a:rPr lang="ru-RU" b="1" i="1" dirty="0">
                <a:solidFill>
                  <a:srgbClr val="000000"/>
                </a:solidFill>
              </a:rPr>
              <a:t>в процесс организации </a:t>
            </a:r>
            <a:r>
              <a:rPr lang="ru-RU" b="1" i="1" dirty="0" smtClean="0">
                <a:solidFill>
                  <a:srgbClr val="000000"/>
                </a:solidFill>
              </a:rPr>
              <a:t>практики</a:t>
            </a:r>
            <a:endParaRPr lang="ru-RU" sz="1600" i="1" dirty="0" smtClean="0"/>
          </a:p>
          <a:p>
            <a:pPr algn="just"/>
            <a:endParaRPr lang="ru-RU" sz="1600" i="1" dirty="0"/>
          </a:p>
          <a:p>
            <a:pPr algn="just"/>
            <a:endParaRPr lang="ru-RU" sz="1600" i="1" dirty="0"/>
          </a:p>
          <a:p>
            <a:pPr algn="just"/>
            <a:r>
              <a:rPr lang="ru-RU" sz="1600" b="1" i="1" dirty="0" smtClean="0"/>
              <a:t>Примерный перечень вопросов, предлагаемый студентам (практикантам)</a:t>
            </a:r>
          </a:p>
          <a:p>
            <a:pPr algn="just"/>
            <a:endParaRPr lang="ru-RU" sz="1600" b="1" i="1" dirty="0" smtClean="0"/>
          </a:p>
          <a:p>
            <a:pPr algn="just"/>
            <a:endParaRPr lang="ru-RU" sz="1600" b="1" i="1" dirty="0"/>
          </a:p>
          <a:p>
            <a:pPr algn="just"/>
            <a:r>
              <a:rPr lang="ru-RU" sz="1600" i="1" dirty="0" smtClean="0"/>
              <a:t>1.Выполнение </a:t>
            </a:r>
            <a:r>
              <a:rPr lang="ru-RU" sz="1600" i="1" dirty="0"/>
              <a:t>плана практики. Какие отклонения от плана имели место, почему, что сделано сверх плана, особенности практики</a:t>
            </a:r>
            <a:r>
              <a:rPr lang="ru-RU" sz="1600" i="1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2.</a:t>
            </a:r>
            <a:r>
              <a:rPr lang="ru-RU" sz="1600" i="1" dirty="0" smtClean="0"/>
              <a:t>Количество </a:t>
            </a:r>
            <a:r>
              <a:rPr lang="ru-RU" sz="1600" i="1" dirty="0"/>
              <a:t>проведенных консультаций, </a:t>
            </a:r>
            <a:r>
              <a:rPr lang="ru-RU" sz="1600" i="1" dirty="0" smtClean="0"/>
              <a:t>диагностик. </a:t>
            </a:r>
            <a:r>
              <a:rPr lang="ru-RU" sz="1600" i="1" dirty="0"/>
              <a:t>Какие виды профессиональной деятельности проходили наиболее удачно, какие вызывали затруднения, почему?</a:t>
            </a:r>
            <a:r>
              <a:rPr lang="ru-RU" sz="1600" dirty="0"/>
              <a:t>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i="1" dirty="0" smtClean="0"/>
              <a:t>3.Какие </a:t>
            </a:r>
            <a:r>
              <a:rPr lang="ru-RU" sz="1600" i="1" dirty="0"/>
              <a:t>основные задачи решались в период практики? Какие получены результаты</a:t>
            </a:r>
            <a:r>
              <a:rPr lang="ru-RU" sz="1600" i="1" dirty="0" smtClean="0"/>
              <a:t>?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i="1" dirty="0" smtClean="0"/>
              <a:t>4.Получили </a:t>
            </a:r>
            <a:r>
              <a:rPr lang="ru-RU" sz="1600" i="1" dirty="0"/>
              <a:t>ли вы удовлетворение от этой работы, какие при этом встретили затруднения? </a:t>
            </a:r>
            <a:r>
              <a:rPr lang="ru-RU" sz="1600" dirty="0" smtClean="0"/>
              <a:t>. </a:t>
            </a:r>
            <a:endParaRPr lang="ru-RU" sz="1600" dirty="0"/>
          </a:p>
          <a:p>
            <a:pPr algn="just"/>
            <a:r>
              <a:rPr lang="ru-RU" sz="1600" i="1" dirty="0"/>
              <a:t>Готовы ли вы к профессиональной </a:t>
            </a:r>
            <a:r>
              <a:rPr lang="ru-RU" sz="1600" i="1" dirty="0" smtClean="0"/>
              <a:t>деятельности? </a:t>
            </a:r>
            <a:r>
              <a:rPr lang="ru-RU" sz="1600" i="1" dirty="0"/>
              <a:t>Как вы оцениваете свой опыт профессиональной деятельности во время практики</a:t>
            </a:r>
            <a:r>
              <a:rPr lang="ru-RU" sz="1600" i="1" dirty="0" smtClean="0"/>
              <a:t>?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i="1" dirty="0" smtClean="0"/>
              <a:t>5</a:t>
            </a:r>
            <a:r>
              <a:rPr lang="ru-RU" sz="1600" i="1" dirty="0"/>
              <a:t>. Каков ваш план профессионального самосовершенствования? </a:t>
            </a:r>
            <a:endParaRPr lang="ru-RU" sz="1600" i="1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i="1" dirty="0" smtClean="0"/>
              <a:t>6.Общие </a:t>
            </a:r>
            <a:r>
              <a:rPr lang="ru-RU" sz="1600" i="1" dirty="0"/>
              <a:t>выводы о практике. Ваши предложения по совершенствованию содержания и организации практики</a:t>
            </a:r>
            <a:r>
              <a:rPr lang="ru-RU" sz="1600" i="1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63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944" y="759854"/>
            <a:ext cx="850005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30480" indent="173990" algn="just">
              <a:spcAft>
                <a:spcPts val="2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Росстата, молодёжь в возрасте до 25 лет составляет среди безработных 25,5%, в том числе в возрасте 15–19 лет — 4,1%, 20–24 лет — 21,4%. В среднем уровень безработицы среди молодёжи в январе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2016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 составил 14,9%.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30480" indent="173990" algn="just">
              <a:spcAft>
                <a:spcPts val="2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30480" indent="173990" algn="just">
              <a:spcAft>
                <a:spcPts val="2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30480" indent="173990" algn="just">
              <a:spcAft>
                <a:spcPts val="2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Коэффициент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превышения уровня безработицы среди молодёжи в среднем по возрастной группе 15–24 лет по сравнению с уровнем безработицы взрослого населения в возрасте от 30–49 лет составляет 3,1 раза!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31115" algn="just">
              <a:lnSpc>
                <a:spcPct val="9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31115" algn="just">
              <a:lnSpc>
                <a:spcPct val="9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31115" algn="just">
              <a:lnSpc>
                <a:spcPct val="9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причина -  отсутствие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опыта работы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наличие его незначительного уровня. </a:t>
            </a:r>
          </a:p>
          <a:p>
            <a:pPr marL="635" marR="31115" algn="just">
              <a:lnSpc>
                <a:spcPct val="9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31115" algn="just">
              <a:lnSpc>
                <a:spcPct val="9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31115" algn="just">
              <a:lnSpc>
                <a:spcPct val="9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www.gks.ru/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bgd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/freeb04_03/lssWWW.exe/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Stg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/d01/39.htm (Федеральная служба государственной статистики РФ) </a:t>
            </a:r>
          </a:p>
        </p:txBody>
      </p:sp>
    </p:spTree>
    <p:extLst>
      <p:ext uri="{BB962C8B-B14F-4D97-AF65-F5344CB8AC3E}">
        <p14:creationId xmlns:p14="http://schemas.microsoft.com/office/powerpoint/2010/main" val="17771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12123" y="741677"/>
          <a:ext cx="8628846" cy="4275275"/>
        </p:xfrm>
        <a:graphic>
          <a:graphicData uri="http://schemas.openxmlformats.org/drawingml/2006/table">
            <a:tbl>
              <a:tblPr/>
              <a:tblGrid>
                <a:gridCol w="4037649"/>
                <a:gridCol w="4037649"/>
                <a:gridCol w="553548"/>
              </a:tblGrid>
              <a:tr h="8547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Особенности </a:t>
                      </a:r>
                      <a:r>
                        <a:rPr lang="ru-RU" sz="1200" dirty="0"/>
                        <a:t>деятельности 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aseline="0" dirty="0" smtClean="0"/>
                        <a:t>                                                                                                                                      </a:t>
                      </a:r>
                      <a:r>
                        <a:rPr lang="ru-RU" sz="1200" dirty="0" smtClean="0"/>
                        <a:t>Оценка</a:t>
                      </a:r>
                    </a:p>
                    <a:p>
                      <a:pPr algn="just"/>
                      <a:endParaRPr lang="ru-RU" sz="1200" dirty="0"/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7027" marR="17027" marT="8514" marB="8514">
                    <a:lnL>
                      <a:noFill/>
                    </a:lnL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1.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Умение планировать свою деятельность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отлично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2.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Уровень теоретической подготовки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хорошо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3.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Уровень методической подготовки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хорошо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5.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Готовность к установлению контакта </a:t>
                      </a:r>
                      <a:r>
                        <a:rPr lang="ru-RU" sz="1200" dirty="0" smtClean="0"/>
                        <a:t>с коллегами</a:t>
                      </a:r>
                      <a:endParaRPr lang="ru-RU" sz="1200" dirty="0"/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отлично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6.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Знание </a:t>
                      </a:r>
                      <a:r>
                        <a:rPr lang="ru-RU" sz="1200" dirty="0" smtClean="0"/>
                        <a:t>основ</a:t>
                      </a:r>
                      <a:r>
                        <a:rPr lang="ru-RU" sz="1200" baseline="0" dirty="0" smtClean="0"/>
                        <a:t> профессии</a:t>
                      </a:r>
                      <a:endParaRPr lang="ru-RU" sz="1200" dirty="0"/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хорошо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9.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Умение перестраиваться, проявлять гибкость в процессе работы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хорошо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10.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Умение вступать в диалог 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хорошо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12.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Умение поддерживать благоприятный психологический климат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хорошо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14.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Умение составлять грамотные рекомендации по </a:t>
                      </a:r>
                      <a:r>
                        <a:rPr lang="ru-RU" sz="1200" dirty="0" smtClean="0"/>
                        <a:t>результатам</a:t>
                      </a:r>
                      <a:r>
                        <a:rPr lang="ru-RU" sz="1200" baseline="0" dirty="0" smtClean="0"/>
                        <a:t> работы</a:t>
                      </a:r>
                      <a:endParaRPr lang="ru-RU" sz="1200" dirty="0"/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хорошо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15.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Сензитивность к советам, замечаниям, рекомендациям 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отлично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16.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Выдержка, самообладание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отлично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72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17.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Дисциплинированность практиканта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отлично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35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18.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Умение составлять отчетную документацию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хорошо</a:t>
                      </a:r>
                    </a:p>
                  </a:txBody>
                  <a:tcPr marL="12416" marR="12416" marT="12416" marB="12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66417" y="256436"/>
            <a:ext cx="2635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САМОДИАГНОСТИКА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освоения компетенций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1538" y="233363"/>
            <a:ext cx="87487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Общие проблемы в организации производственных практик:</a:t>
            </a: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871538" y="879475"/>
            <a:ext cx="103457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спад производства и закрытие предприятий </a:t>
            </a:r>
            <a:r>
              <a:rPr lang="ru-RU" dirty="0">
                <a:latin typeface="Calibri" pitchFamily="34" charset="0"/>
              </a:rPr>
              <a:t>ограничили возможность получения студентами опыта практической деятельности; </a:t>
            </a:r>
          </a:p>
          <a:p>
            <a:r>
              <a:rPr lang="ru-RU" dirty="0">
                <a:latin typeface="Calibri" pitchFamily="34" charset="0"/>
              </a:rPr>
              <a:t> некоторые предприятия, которым удалось перестроиться и начать функционировать в новых экономических условиях, стали закрыты для образовательной системы (</a:t>
            </a:r>
            <a:r>
              <a:rPr lang="ru-RU" b="1" dirty="0">
                <a:latin typeface="Calibri" pitchFamily="34" charset="0"/>
              </a:rPr>
              <a:t>сохранение коммерческой тайны</a:t>
            </a:r>
            <a:r>
              <a:rPr lang="ru-RU" dirty="0">
                <a:latin typeface="Calibri" pitchFamily="34" charset="0"/>
              </a:rPr>
              <a:t>);</a:t>
            </a:r>
          </a:p>
          <a:p>
            <a:r>
              <a:rPr lang="ru-RU" dirty="0">
                <a:latin typeface="Calibri" pitchFamily="34" charset="0"/>
              </a:rPr>
              <a:t> отечественный бизнес не открыт до такой степени (</a:t>
            </a:r>
            <a:r>
              <a:rPr lang="ru-RU" b="1" dirty="0">
                <a:latin typeface="Calibri" pitchFamily="34" charset="0"/>
              </a:rPr>
              <a:t>теневая экономика</a:t>
            </a:r>
            <a:r>
              <a:rPr lang="ru-RU" dirty="0">
                <a:latin typeface="Calibri" pitchFamily="34" charset="0"/>
              </a:rPr>
              <a:t>), чтобы пускать практикантов в свою бухгалтерию, к документации и т.д.;</a:t>
            </a:r>
          </a:p>
          <a:p>
            <a:r>
              <a:rPr lang="ru-RU" dirty="0">
                <a:latin typeface="Calibri" pitchFamily="34" charset="0"/>
              </a:rPr>
              <a:t> учреждения и организации </a:t>
            </a:r>
            <a:r>
              <a:rPr lang="ru-RU" b="1" dirty="0">
                <a:latin typeface="Calibri" pitchFamily="34" charset="0"/>
              </a:rPr>
              <a:t>не берут на себя ответственность за создание необходимых условий </a:t>
            </a:r>
            <a:r>
              <a:rPr lang="ru-RU" dirty="0">
                <a:latin typeface="Calibri" pitchFamily="34" charset="0"/>
              </a:rPr>
              <a:t>для прохождения производственной практики студентов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871538" y="3584575"/>
            <a:ext cx="101393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о многих случаях предприятия в практикантах видят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бесплатную дополнительную рабочую силу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для подсобной деятельности; </a:t>
            </a:r>
          </a:p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зачастую прохождение производственной практики носит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формальный характер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и сводится к составлению отчета;</a:t>
            </a:r>
          </a:p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в настоящее время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отсутствует должная мотивация предприятий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, чтобы организовать у себя прохождение производственной практики; </a:t>
            </a:r>
          </a:p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бизнес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хочет получать подготовленных имеющих практические навыки специалистов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, но не всегда готов предоставлять возможность для прохождения производственной практики студентами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911" y="680800"/>
            <a:ext cx="10509161" cy="578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30480" algn="just">
              <a:lnSpc>
                <a:spcPct val="100000"/>
              </a:lnSpc>
              <a:spcAft>
                <a:spcPts val="2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 по организации практик</a:t>
            </a:r>
          </a:p>
          <a:p>
            <a:pPr marL="635" marR="30480" algn="just">
              <a:lnSpc>
                <a:spcPct val="100000"/>
              </a:lnSpc>
              <a:spcAft>
                <a:spcPts val="20"/>
              </a:spcAft>
            </a:pP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3535" marR="30480" indent="-342900" algn="just">
              <a:lnSpc>
                <a:spcPct val="100000"/>
              </a:lnSpc>
              <a:spcAft>
                <a:spcPts val="20"/>
              </a:spcAft>
              <a:buAutoNum type="arabicPeriod"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Повысить мотивацию студентов</a:t>
            </a:r>
          </a:p>
          <a:p>
            <a:pPr marL="635" marR="30480" algn="just">
              <a:lnSpc>
                <a:spcPct val="100000"/>
              </a:lnSpc>
              <a:spcAft>
                <a:spcPts val="20"/>
              </a:spcAft>
            </a:pP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30480" algn="just">
              <a:lnSpc>
                <a:spcPct val="100000"/>
              </a:lnSpc>
              <a:spcAft>
                <a:spcPts val="2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типовом договоре о сетевом взаимодействии предусмотреть пункт  о возможности фиксировать в трудовых книжках факты прохождения практики для особо отличившихся студентов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Согласно п. 2.15 «Инструкции о порядке ведения трудовых книжек на предприятиях, в учреждениях и организациях» отдел кадров компании-работодателя, куда впервые устраивается молодой специалист, может внести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о производственных практиках в трудовую книжку на основании справок, подтверждающих факты прохождения студентом соответствующих производственных практик. Таким образом, у молодых специалистов в связи с данным положением есть легитимная возможность сформировать своё профессиональное портфолио, уже обучаясь в учебном заведении.</a:t>
            </a:r>
          </a:p>
          <a:p>
            <a:pPr marR="635" algn="just">
              <a:lnSpc>
                <a:spcPct val="92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Инструкция о порядке ведения трудовых книжек на предприятиях, в учреждениях и организациях (утв. Постановлением Госкомтруда СССР от 20 июня 1974 г., ред. от 19.10. 1990). </a:t>
            </a:r>
          </a:p>
          <a:p>
            <a:pPr marR="635" algn="just">
              <a:lnSpc>
                <a:spcPct val="92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algn="just">
              <a:lnSpc>
                <a:spcPct val="92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 Повысить мотивацию работодателей</a:t>
            </a:r>
          </a:p>
          <a:p>
            <a:pPr marR="635" algn="just">
              <a:lnSpc>
                <a:spcPct val="92000"/>
              </a:lnSpc>
              <a:spcAft>
                <a:spcPts val="0"/>
              </a:spcAft>
            </a:pP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algn="just">
              <a:lnSpc>
                <a:spcPct val="92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Взаимное продвижение имиджа: Представлять на  выставках товары и брэнды предприятий, Размещать на сайте Института страничку предприятия –работодателя и, в рамках обратной связи, страничку Института на Сайте предприятия-работодателя</a:t>
            </a:r>
          </a:p>
          <a:p>
            <a:pPr marR="635" algn="just">
              <a:lnSpc>
                <a:spcPct val="92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algn="just">
              <a:lnSpc>
                <a:spcPct val="92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algn="just">
              <a:lnSpc>
                <a:spcPct val="92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algn="just">
              <a:lnSpc>
                <a:spcPct val="92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41" y="128789"/>
            <a:ext cx="2700028" cy="18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8538" y="2806700"/>
            <a:ext cx="51625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355779" y="2707649"/>
            <a:ext cx="103457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0000"/>
                </a:solidFill>
                <a:latin typeface="Calibri" pitchFamily="34" charset="0"/>
              </a:rPr>
              <a:t>Цель предприятия (учреждения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): получить готового специалиста способного к реальной практической деятельности</a:t>
            </a:r>
          </a:p>
          <a:p>
            <a:r>
              <a:rPr lang="ru-RU" sz="2400" b="1" u="sng" dirty="0">
                <a:solidFill>
                  <a:srgbClr val="000000"/>
                </a:solidFill>
                <a:latin typeface="Calibri" pitchFamily="34" charset="0"/>
              </a:rPr>
              <a:t>Интересы ВУЗа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: обеспечить востребованность образовательных программ и выпускников на рынке труда </a:t>
            </a:r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4919663" y="4927600"/>
            <a:ext cx="7134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Взаимодействие с предприятием; участие в процессе подготовки специалиста с заданными профессиональными качествами; осуществление обратной связи происходит на стадии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ПРАКТИКИ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СТУДЕНТОВ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6704" y="1025525"/>
            <a:ext cx="1078388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solidFill>
                  <a:srgbClr val="BD58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Основная задача организации практики: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solidFill>
                  <a:srgbClr val="BD58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Привить будущим специалистам профессиональные компетенции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84863" y="0"/>
            <a:ext cx="64150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BD582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</a:t>
            </a:r>
            <a:r>
              <a:rPr lang="ru-RU" b="1" dirty="0" smtClean="0">
                <a:solidFill>
                  <a:srgbClr val="BD582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рактика </a:t>
            </a:r>
            <a:r>
              <a:rPr lang="ru-RU" b="1" dirty="0">
                <a:solidFill>
                  <a:srgbClr val="BD582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важнейшая составная часть основной образовательной программы высшего профессионального образования при подготовке бакалавров</a:t>
            </a:r>
          </a:p>
        </p:txBody>
      </p:sp>
    </p:spTree>
    <p:extLst>
      <p:ext uri="{BB962C8B-B14F-4D97-AF65-F5344CB8AC3E}">
        <p14:creationId xmlns:p14="http://schemas.microsoft.com/office/powerpoint/2010/main" val="18655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01839"/>
              </p:ext>
            </p:extLst>
          </p:nvPr>
        </p:nvGraphicFramePr>
        <p:xfrm>
          <a:off x="837127" y="297350"/>
          <a:ext cx="10174942" cy="6002618"/>
        </p:xfrm>
        <a:graphic>
          <a:graphicData uri="http://schemas.openxmlformats.org/drawingml/2006/table">
            <a:tbl>
              <a:tblPr firstRow="1" firstCol="1" bandRow="1"/>
              <a:tblGrid>
                <a:gridCol w="3200400"/>
                <a:gridCol w="3765176"/>
                <a:gridCol w="3209366"/>
              </a:tblGrid>
              <a:tr h="1072067">
                <a:tc>
                  <a:txBody>
                    <a:bodyPr/>
                    <a:lstStyle/>
                    <a:p>
                      <a:pPr marL="635" marR="3048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интересы вуза,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работодателей и студентов в эффективной организации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9" marT="960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53179" marR="53179" marT="26590" marB="26590">
                    <a:lnL>
                      <a:noFill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53179" marR="53179" marT="26590" marB="2659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74">
                <a:tc>
                  <a:txBody>
                    <a:bodyPr/>
                    <a:lstStyle/>
                    <a:p>
                      <a:pPr marL="635" marR="1905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Работодатели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81" marR="19573" marT="206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1905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Выпускники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81" marR="19573" marT="206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1905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ВУЗы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81" marR="19573" marT="206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064">
                <a:tc>
                  <a:txBody>
                    <a:bodyPr/>
                    <a:lstStyle/>
                    <a:p>
                      <a:pPr marL="635" marR="6350" indent="173990" algn="just">
                        <a:lnSpc>
                          <a:spcPct val="96000"/>
                        </a:lnSpc>
                        <a:spcAft>
                          <a:spcPts val="4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−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расходов при отборе молодых специалистов (производственная практика как инструмент отбора).</a:t>
                      </a:r>
                    </a:p>
                    <a:p>
                      <a:pPr marL="635" marR="3175" indent="173990" algn="just">
                        <a:lnSpc>
                          <a:spcPct val="96000"/>
                        </a:lnSpc>
                        <a:spcAft>
                          <a:spcPts val="4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−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лояльности и приверженности молодых специалистов (решение проблемы трудовой мобильности молодых специалистов).</a:t>
                      </a:r>
                    </a:p>
                    <a:p>
                      <a:pPr marL="635" marR="30480" indent="1739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−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ключевых компетенций у практикантов, необходимых для решения корпоративных задач</a:t>
                      </a:r>
                    </a:p>
                  </a:txBody>
                  <a:tcPr marL="20681" marR="19573" marT="206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30480" indent="173990" algn="l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−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работы без снижения академической успеваемости.</a:t>
                      </a:r>
                    </a:p>
                    <a:p>
                      <a:pPr marL="635" marR="150495" indent="173990" algn="l">
                        <a:lnSpc>
                          <a:spcPct val="97000"/>
                        </a:lnSpc>
                        <a:spcAft>
                          <a:spcPts val="3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−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 о том, какие навыки и компетенции необходимо развивать в будущем самостоятельно либо при поддержке вуза.</a:t>
                      </a:r>
                    </a:p>
                    <a:p>
                      <a:pPr marL="635" marR="37465" indent="1739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−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социальные связи (социальный капитал, который можно использовать при поиске работы после окончания вуза).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−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продолжительности поиска работы вследствие повышения, с одной стороны, вероятности формулировки целевых установок в области трудоустройства; с другой стороны, — вероятности получения предложения о работе</a:t>
                      </a:r>
                    </a:p>
                  </a:txBody>
                  <a:tcPr marL="20681" marR="19573" marT="206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11430" indent="173990" algn="just">
                        <a:lnSpc>
                          <a:spcPct val="96000"/>
                        </a:lnSpc>
                        <a:spcAft>
                          <a:spcPts val="4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−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 о востребованных компетенциях для адаптации основных образовательных программ к текущим потребностям рынка труда.</a:t>
                      </a:r>
                    </a:p>
                    <a:p>
                      <a:pPr marL="635" marR="28575" indent="1739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−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трудоустройства выпускников (один из ключевых показателей, включённых в процесс определения положения вуза в российских и международных рейтингах)</a:t>
                      </a:r>
                    </a:p>
                  </a:txBody>
                  <a:tcPr marL="20681" marR="19573" marT="206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1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0"/>
            <a:ext cx="11436440" cy="63106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7431" y="1012703"/>
            <a:ext cx="324547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практики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6" y="0"/>
            <a:ext cx="10702342" cy="72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295752" y="696210"/>
            <a:ext cx="763763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способность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использовать полученные знания для решения конкретных профессиональных задач;</a:t>
            </a:r>
          </a:p>
          <a:p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способность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самостоятельно приобретать новые знания в новых областях знаний;</a:t>
            </a:r>
          </a:p>
          <a:p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способность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к коммуникации в научной, производственной и социально-общественной сферах деятельности;</a:t>
            </a:r>
          </a:p>
          <a:p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способность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адаптироваться в новых условиях своей профессиональной деятельности</a:t>
            </a:r>
          </a:p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внутренняя мотивация к самообучению, получению навыков; </a:t>
            </a: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295752" y="111911"/>
            <a:ext cx="8748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Calibri" pitchFamily="34" charset="0"/>
              </a:rPr>
              <a:t>В процессе прохождения практики формируется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47481" y="3342612"/>
            <a:ext cx="68536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Calibri" pitchFamily="34" charset="0"/>
              </a:rPr>
              <a:t>В процессе прохождения практики будущий специалист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47481" y="4215047"/>
            <a:ext cx="88963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получает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практический профессиональный опыт в будущей специальности;</a:t>
            </a:r>
          </a:p>
          <a:p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получает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опыт организационно-управленческой деятельности;</a:t>
            </a:r>
          </a:p>
          <a:p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получает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представление о реально востребованных компетенциях (умениях, навыках, областях знаний);</a:t>
            </a:r>
          </a:p>
          <a:p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конкретизирует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цели своего карьерного развития;</a:t>
            </a:r>
          </a:p>
          <a:p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получает возможность будущего трудоустройства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50" y="0"/>
            <a:ext cx="2765592" cy="22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547" y="0"/>
            <a:ext cx="46492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pitchFamily="18" charset="2"/>
              <a:buChar char=""/>
            </a:pPr>
            <a:r>
              <a:rPr lang="ru-RU" altLang="ru-RU" sz="2000" b="1" dirty="0">
                <a:solidFill>
                  <a:srgbClr val="325949"/>
                </a:solidFill>
                <a:latin typeface="Century Gothic" pitchFamily="34" charset="0"/>
              </a:rPr>
              <a:t>19.03.04 Технология продукции и организация общественного питания</a:t>
            </a:r>
          </a:p>
          <a:p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400" b="1" dirty="0" smtClean="0">
                <a:solidFill>
                  <a:srgbClr val="000000"/>
                </a:solidFill>
              </a:rPr>
              <a:t>Виды практик</a:t>
            </a:r>
          </a:p>
          <a:p>
            <a:r>
              <a:rPr lang="ru-RU" sz="1400" b="1" dirty="0" smtClean="0">
                <a:solidFill>
                  <a:srgbClr val="000000"/>
                </a:solidFill>
              </a:rPr>
              <a:t>учебная </a:t>
            </a:r>
            <a:r>
              <a:rPr lang="ru-RU" sz="1400" b="1" dirty="0">
                <a:solidFill>
                  <a:srgbClr val="000000"/>
                </a:solidFill>
              </a:rPr>
              <a:t>и производственная, в том числе преддипломная практики</a:t>
            </a:r>
            <a:r>
              <a:rPr lang="ru-RU" sz="1400" b="1" dirty="0" smtClean="0">
                <a:solidFill>
                  <a:srgbClr val="000000"/>
                </a:solidFill>
              </a:rPr>
              <a:t>.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>
                <a:solidFill>
                  <a:srgbClr val="000000"/>
                </a:solidFill>
              </a:rPr>
              <a:t>Типы учебной практики</a:t>
            </a:r>
            <a:r>
              <a:rPr lang="ru-RU" sz="1400" dirty="0">
                <a:solidFill>
                  <a:srgbClr val="000000"/>
                </a:solidFill>
              </a:rPr>
              <a:t>: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практика по получению первичных профессиональных умений и навыков, в том числе первичных умений и навыков научно-исследовательской деятельности.</a:t>
            </a:r>
          </a:p>
          <a:p>
            <a:r>
              <a:rPr lang="ru-RU" sz="1400" b="1" dirty="0">
                <a:solidFill>
                  <a:srgbClr val="000000"/>
                </a:solidFill>
              </a:rPr>
              <a:t>Способы проведения учебной практики</a:t>
            </a:r>
            <a:r>
              <a:rPr lang="ru-RU" sz="1400" dirty="0">
                <a:solidFill>
                  <a:srgbClr val="000000"/>
                </a:solidFill>
              </a:rPr>
              <a:t>:</a:t>
            </a:r>
          </a:p>
          <a:p>
            <a:r>
              <a:rPr lang="ru-RU" sz="1400" dirty="0">
                <a:solidFill>
                  <a:srgbClr val="000000"/>
                </a:solidFill>
              </a:rPr>
              <a:t>стационарная;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выездная.</a:t>
            </a:r>
          </a:p>
          <a:p>
            <a:r>
              <a:rPr lang="ru-RU" sz="1400" b="1" dirty="0">
                <a:solidFill>
                  <a:srgbClr val="000000"/>
                </a:solidFill>
              </a:rPr>
              <a:t>Типы производственной практики: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практика по получению профессиональных умений и опыта профессиональной деятельности;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научно-исследовательская работа.</a:t>
            </a:r>
          </a:p>
          <a:p>
            <a:r>
              <a:rPr lang="ru-RU" sz="1400" b="1" dirty="0">
                <a:solidFill>
                  <a:srgbClr val="000000"/>
                </a:solidFill>
              </a:rPr>
              <a:t>Способы проведения производственной практики:</a:t>
            </a:r>
          </a:p>
          <a:p>
            <a:r>
              <a:rPr lang="ru-RU" sz="1400" dirty="0">
                <a:solidFill>
                  <a:srgbClr val="000000"/>
                </a:solidFill>
              </a:rPr>
              <a:t>стационарная;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выездная.</a:t>
            </a:r>
          </a:p>
          <a:p>
            <a:r>
              <a:rPr lang="ru-RU" sz="1400" b="1" dirty="0">
                <a:solidFill>
                  <a:srgbClr val="000000"/>
                </a:solidFill>
              </a:rPr>
              <a:t>Преддипломная практика проводится для выполнения выпускной квалификационной работы и является обязательной</a:t>
            </a:r>
            <a:r>
              <a:rPr lang="ru-RU" sz="1400" b="1" dirty="0" smtClean="0">
                <a:solidFill>
                  <a:srgbClr val="000000"/>
                </a:solidFill>
              </a:rPr>
              <a:t>.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8670" y="0"/>
            <a:ext cx="7053330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ru-RU" altLang="ru-RU" b="1" dirty="0" smtClean="0">
                <a:solidFill>
                  <a:srgbClr val="325949"/>
                </a:solidFill>
                <a:latin typeface="Century Gothic" pitchFamily="34" charset="0"/>
              </a:rPr>
              <a:t>19.03.02   </a:t>
            </a:r>
            <a:r>
              <a:rPr lang="ru-RU" altLang="ru-RU" b="1" dirty="0">
                <a:solidFill>
                  <a:srgbClr val="325949"/>
                </a:solidFill>
                <a:latin typeface="Century Gothic" pitchFamily="34" charset="0"/>
              </a:rPr>
              <a:t>Продукты питания из растительного сырья, 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ru-RU" altLang="ru-RU" b="1" dirty="0" smtClean="0">
                <a:solidFill>
                  <a:srgbClr val="325949"/>
                </a:solidFill>
                <a:latin typeface="Century Gothic" pitchFamily="34" charset="0"/>
              </a:rPr>
              <a:t>профиль </a:t>
            </a:r>
            <a:r>
              <a:rPr lang="ru-RU" altLang="ru-RU" b="1" dirty="0">
                <a:solidFill>
                  <a:srgbClr val="325949"/>
                </a:solidFill>
                <a:latin typeface="Century Gothic" pitchFamily="34" charset="0"/>
              </a:rPr>
              <a:t>подготовки «Технология бродильных производств </a:t>
            </a:r>
            <a:r>
              <a:rPr lang="ru-RU" altLang="ru-RU" b="1" dirty="0" smtClean="0">
                <a:solidFill>
                  <a:srgbClr val="325949"/>
                </a:solidFill>
                <a:latin typeface="Century Gothic" pitchFamily="34" charset="0"/>
              </a:rPr>
              <a:t>и </a:t>
            </a:r>
            <a:r>
              <a:rPr lang="ru-RU" altLang="ru-RU" b="1" dirty="0">
                <a:solidFill>
                  <a:srgbClr val="325949"/>
                </a:solidFill>
                <a:latin typeface="Century Gothic" pitchFamily="34" charset="0"/>
              </a:rPr>
              <a:t>виноделие</a:t>
            </a:r>
            <a:r>
              <a:rPr lang="ru-RU" altLang="ru-RU" b="1" dirty="0" smtClean="0">
                <a:solidFill>
                  <a:srgbClr val="325949"/>
                </a:solidFill>
                <a:latin typeface="Century Gothic" pitchFamily="34" charset="0"/>
              </a:rPr>
              <a:t>»</a:t>
            </a:r>
            <a:endParaRPr lang="ru-RU" altLang="ru-RU" b="1" dirty="0">
              <a:solidFill>
                <a:srgbClr val="325949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0287" y="1088950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виды практики: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0000"/>
                </a:solidFill>
              </a:rPr>
              <a:t>учебной (2 недели по окончании 4 семестра обучения);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0000"/>
                </a:solidFill>
              </a:rPr>
              <a:t> - производственная (4 недели в начале 5 семестра обучения и 6 недель в начале 7 семестра обучения);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0000"/>
                </a:solidFill>
              </a:rPr>
              <a:t>- преддипломная (2 недели по окончании 8 семестра обучения).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>
                <a:solidFill>
                  <a:srgbClr val="000000"/>
                </a:solidFill>
              </a:rPr>
              <a:t>Типом учебной практики </a:t>
            </a:r>
            <a:r>
              <a:rPr lang="ru-RU" sz="1400" dirty="0">
                <a:solidFill>
                  <a:srgbClr val="000000"/>
                </a:solidFill>
              </a:rPr>
              <a:t>является практика по получению первичных профессиональных умений и навыков, в том числе первичных умений и навыков научно - исследовательской деятельности.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Учебная практика предусматривает стационарный и выездной способы проведения.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>
                <a:solidFill>
                  <a:srgbClr val="000000"/>
                </a:solidFill>
              </a:rPr>
              <a:t>Типом производственной практики </a:t>
            </a:r>
            <a:r>
              <a:rPr lang="ru-RU" sz="1400" dirty="0">
                <a:solidFill>
                  <a:srgbClr val="000000"/>
                </a:solidFill>
              </a:rPr>
              <a:t>является практика по получению профессиональных умений и опыта профессиональной деятельности (в том числе технологическая практика). Производственная практика предусматривает выездной способ проведения.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>
                <a:solidFill>
                  <a:srgbClr val="000000"/>
                </a:solidFill>
              </a:rPr>
              <a:t>Преддипломная практика </a:t>
            </a:r>
            <a:r>
              <a:rPr lang="ru-RU" sz="1400" dirty="0">
                <a:solidFill>
                  <a:srgbClr val="000000"/>
                </a:solidFill>
              </a:rPr>
              <a:t>проводится для выполнения выпускной квалификационной работы и является обязательной. Учебная и (или) производственная практики могут проводиться в структурных подразделениях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40543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6624" y="535081"/>
            <a:ext cx="8079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pitchFamily="18" charset="2"/>
              <a:buChar char=""/>
            </a:pPr>
            <a:r>
              <a:rPr lang="ru-RU" altLang="ru-RU" sz="2000" b="1" dirty="0">
                <a:solidFill>
                  <a:srgbClr val="325949"/>
                </a:solidFill>
                <a:latin typeface="Century Gothic" pitchFamily="34" charset="0"/>
              </a:rPr>
              <a:t>38.03.07 </a:t>
            </a:r>
            <a:r>
              <a:rPr lang="ru-RU" altLang="ru-RU" sz="2000" b="1" dirty="0" smtClean="0">
                <a:solidFill>
                  <a:srgbClr val="325949"/>
                </a:solidFill>
                <a:latin typeface="Century Gothic" pitchFamily="34" charset="0"/>
              </a:rPr>
              <a:t>           Товароведение </a:t>
            </a:r>
            <a:endParaRPr lang="en-US" altLang="ru-RU" sz="2000" b="1" dirty="0">
              <a:solidFill>
                <a:srgbClr val="325949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459" y="873635"/>
            <a:ext cx="112303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Типы учебной практики:</a:t>
            </a:r>
          </a:p>
          <a:p>
            <a:r>
              <a:rPr lang="ru-RU" dirty="0">
                <a:solidFill>
                  <a:srgbClr val="000000"/>
                </a:solidFill>
              </a:rPr>
              <a:t>практика по получению первичных профессиональных умений и навыков.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Способы </a:t>
            </a:r>
            <a:r>
              <a:rPr lang="ru-RU" dirty="0">
                <a:solidFill>
                  <a:srgbClr val="000000"/>
                </a:solidFill>
              </a:rPr>
              <a:t>проведения учебной практики:</a:t>
            </a:r>
          </a:p>
          <a:p>
            <a:r>
              <a:rPr lang="ru-RU" dirty="0">
                <a:solidFill>
                  <a:srgbClr val="000000"/>
                </a:solidFill>
              </a:rPr>
              <a:t>стационарная.</a:t>
            </a: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Типы </a:t>
            </a:r>
            <a:r>
              <a:rPr lang="ru-RU" b="1" dirty="0">
                <a:solidFill>
                  <a:srgbClr val="000000"/>
                </a:solidFill>
              </a:rPr>
              <a:t>производственной практики:</a:t>
            </a:r>
          </a:p>
          <a:p>
            <a:r>
              <a:rPr lang="ru-RU" dirty="0">
                <a:solidFill>
                  <a:srgbClr val="000000"/>
                </a:solidFill>
              </a:rPr>
              <a:t>практика по получению профессиональных умений и опыта профессиональной деятельности.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Способы </a:t>
            </a:r>
            <a:r>
              <a:rPr lang="ru-RU" b="1" dirty="0">
                <a:solidFill>
                  <a:srgbClr val="000000"/>
                </a:solidFill>
              </a:rPr>
              <a:t>проведения производственной практики:</a:t>
            </a:r>
          </a:p>
          <a:p>
            <a:r>
              <a:rPr lang="ru-RU" dirty="0">
                <a:solidFill>
                  <a:srgbClr val="000000"/>
                </a:solidFill>
              </a:rPr>
              <a:t>стационарная.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Преддипломная </a:t>
            </a:r>
            <a:r>
              <a:rPr lang="ru-RU" b="1" dirty="0">
                <a:solidFill>
                  <a:srgbClr val="000000"/>
                </a:solidFill>
              </a:rPr>
              <a:t>практика </a:t>
            </a:r>
            <a:r>
              <a:rPr lang="ru-RU" dirty="0">
                <a:solidFill>
                  <a:srgbClr val="000000"/>
                </a:solidFill>
              </a:rPr>
              <a:t>проводится для выполнения выпускной квалификационной работы и является обязательной.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Учебная </a:t>
            </a:r>
            <a:r>
              <a:rPr lang="ru-RU" dirty="0">
                <a:solidFill>
                  <a:srgbClr val="000000"/>
                </a:solidFill>
              </a:rPr>
              <a:t>и (или) производственная практики могут проводиться в структурных подразделениях организации.</a:t>
            </a:r>
          </a:p>
          <a:p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74" y="196871"/>
            <a:ext cx="3107763" cy="20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3725"/>
            <a:ext cx="3200400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Организация </a:t>
            </a:r>
            <a:r>
              <a:rPr lang="ru-RU" dirty="0" smtClean="0"/>
              <a:t>практики на кафедре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6747" y="0"/>
            <a:ext cx="7865101" cy="23568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u="sng" dirty="0" smtClean="0">
                <a:latin typeface="+mj-lt"/>
                <a:ea typeface="Arial Unicode MS" pitchFamily="34" charset="-128"/>
                <a:cs typeface="Times New Roman" pitchFamily="18" charset="0"/>
              </a:rPr>
              <a:t>Сроки проведения практики</a:t>
            </a:r>
            <a:r>
              <a:rPr lang="ru-RU" sz="1600" dirty="0" smtClean="0">
                <a:latin typeface="+mj-lt"/>
                <a:ea typeface="Arial Unicode MS" pitchFamily="34" charset="-128"/>
                <a:cs typeface="Times New Roman" pitchFamily="18" charset="0"/>
              </a:rPr>
              <a:t> устанавливаются Университетом в соответствии с учебным планом и годовым календарным учебным графиком. Сроки устанавливаются с учетом теоретической подготовленности студентов и возможностей учебно-производственной базы.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+mj-lt"/>
                <a:ea typeface="Arial Unicode MS" pitchFamily="34" charset="-128"/>
                <a:cs typeface="Times New Roman" pitchFamily="18" charset="0"/>
              </a:rPr>
              <a:t>Практика в организациях осуществляется на основе </a:t>
            </a:r>
            <a:r>
              <a:rPr lang="ru-RU" sz="1600" b="1" u="sng" dirty="0" smtClean="0">
                <a:latin typeface="+mj-lt"/>
                <a:ea typeface="Arial Unicode MS" pitchFamily="34" charset="-128"/>
                <a:cs typeface="Times New Roman" pitchFamily="18" charset="0"/>
              </a:rPr>
              <a:t>ДОГОВОРОВ,</a:t>
            </a:r>
            <a:r>
              <a:rPr lang="ru-RU" sz="1600" dirty="0" smtClean="0">
                <a:latin typeface="+mj-lt"/>
                <a:ea typeface="Arial Unicode MS" pitchFamily="34" charset="-128"/>
                <a:cs typeface="Times New Roman" pitchFamily="18" charset="0"/>
              </a:rPr>
              <a:t> в соответствии с которыми указанные организации (независимо от организационно-правовой формы) предоставляют места для прохождения практики студентов</a:t>
            </a:r>
            <a:endParaRPr lang="ru-RU" sz="1600" dirty="0" smtClean="0">
              <a:solidFill>
                <a:srgbClr val="000000"/>
              </a:solidFill>
              <a:latin typeface="+mj-lt"/>
              <a:ea typeface="Arial Unicode MS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Организация практик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 Для руководства практикой студентов на кафедрах назначается руководитель практики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</a:pPr>
            <a:r>
              <a:rPr lang="ru-RU" sz="1600" b="1" u="sng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Для руководства практикой студентов в организациях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 назначается руководитель практики от организации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</a:pPr>
            <a:r>
              <a:rPr lang="ru-RU" sz="1600" b="1" u="sng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Программа практики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 разрабатывается выпускающей кафедрой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совместно с предприятием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</a:pPr>
            <a:r>
              <a:rPr lang="ru-RU" sz="1600" b="1" u="sng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Контроль качества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 прохождения практики осуществляется посредством сдачи и защиты отчетов, получения отзыва от руководителя на предприятии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</a:pPr>
            <a:endParaRPr lang="ru-RU" sz="1600" b="1" u="sng" dirty="0" smtClean="0">
              <a:solidFill>
                <a:srgbClr val="000000"/>
              </a:solidFill>
              <a:latin typeface="+mj-lt"/>
              <a:ea typeface="Arial Unicode MS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</a:pPr>
            <a:r>
              <a:rPr lang="ru-RU" sz="1600" b="1" u="sng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Пути устройства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 на практику студента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1. Самостоятельно, на месте постоянного трудоустройства (60%)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2.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 заявкам работодателей (5%)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3.Согласно договорным обязательствам (35%)</a:t>
            </a:r>
            <a:endParaRPr lang="ru-RU" sz="1600" dirty="0" smtClean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Направление взаимодействия: 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1.Комплексное сотрудничество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с организациями, деятельность которых соответствует профессиональным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компетенция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2.Заключение договоров сетевого взаимодействия 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2.Привлечение к учебному процессу работодателей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9" y="3458447"/>
            <a:ext cx="2016365" cy="202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Рама">
  <a:themeElements>
    <a:clrScheme name="Рам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3.xml><?xml version="1.0" encoding="utf-8"?>
<a:theme xmlns:a="http://schemas.openxmlformats.org/drawingml/2006/main" name="1_Рама">
  <a:themeElements>
    <a:clrScheme name="Рам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FFFFFF"/>
    </a:accent3>
    <a:accent4>
      <a:srgbClr val="000000"/>
    </a:accent4>
    <a:accent5>
      <a:srgbClr val="EFC1AA"/>
    </a:accent5>
    <a:accent6>
      <a:srgbClr val="AB4F27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458</TotalTime>
  <Words>2116</Words>
  <Application>Microsoft Office PowerPoint</Application>
  <PresentationFormat>Широкоэкранный</PresentationFormat>
  <Paragraphs>323</Paragraphs>
  <Slides>23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Century Gothic</vt:lpstr>
      <vt:lpstr>Corbel</vt:lpstr>
      <vt:lpstr>Segoe UI</vt:lpstr>
      <vt:lpstr>Segoe UI Symbol</vt:lpstr>
      <vt:lpstr>Tahoma</vt:lpstr>
      <vt:lpstr>Times New Roman</vt:lpstr>
      <vt:lpstr>Verdana</vt:lpstr>
      <vt:lpstr>Wingdings 2</vt:lpstr>
      <vt:lpstr>Wingdings 3</vt:lpstr>
      <vt:lpstr>Ретро</vt:lpstr>
      <vt:lpstr>Рама</vt:lpstr>
      <vt:lpstr>1_Рама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практики на кафедре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Федеральная таможенная служба   Южное таможенное управление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45</cp:revision>
  <dcterms:created xsi:type="dcterms:W3CDTF">2017-02-22T18:52:36Z</dcterms:created>
  <dcterms:modified xsi:type="dcterms:W3CDTF">2017-02-28T03:45:12Z</dcterms:modified>
</cp:coreProperties>
</file>